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342" r:id="rId3"/>
    <p:sldId id="260" r:id="rId4"/>
    <p:sldId id="346" r:id="rId5"/>
    <p:sldId id="353" r:id="rId6"/>
    <p:sldId id="340" r:id="rId7"/>
  </p:sldIdLst>
  <p:sldSz cx="12192000" cy="6858000"/>
  <p:notesSz cx="6858000" cy="9144000"/>
  <p:embeddedFontLst>
    <p:embeddedFont>
      <p:font typeface="Helvetica" panose="020B0604020202020204" pitchFamily="34" charset="0"/>
      <p:regular r:id="rId9"/>
      <p:bold r:id="rId10"/>
      <p:italic r:id="rId11"/>
      <p:boldItalic r:id="rId12"/>
    </p:embeddedFont>
    <p:embeddedFont>
      <p:font typeface="Helvetica Neue"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5" roundtripDataSignature="AMtx7mh0ZStd3KrXfMIEs6UOvFyKKywC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C2A94D"/>
    <a:srgbClr val="004D40"/>
    <a:srgbClr val="DF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96AC56-38BC-4B26-A10B-C7F5DBEACB7F}" v="3" dt="2025-03-17T14:09:11.552"/>
  </p1510:revLst>
</p1510:revInfo>
</file>

<file path=ppt/tableStyles.xml><?xml version="1.0" encoding="utf-8"?>
<a:tblStyleLst xmlns:a="http://schemas.openxmlformats.org/drawingml/2006/main" def="{D2935181-AA13-4BF9-A24B-BECD9D54F334}">
  <a:tblStyle styleId="{D2935181-AA13-4BF9-A24B-BECD9D54F334}"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6E6E6"/>
          </a:solidFill>
        </a:fill>
      </a:tcStyle>
    </a:band1H>
    <a:band2H>
      <a:tcTxStyle b="off" i="off"/>
      <a:tcStyle>
        <a:tcBdr/>
      </a:tcStyle>
    </a:band2H>
    <a:band1V>
      <a:tcTxStyle b="off" i="off"/>
      <a:tcStyle>
        <a:tcBdr/>
        <a:fill>
          <a:solidFill>
            <a:srgbClr val="E6E6E6"/>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 styleId="{0EA3B002-3E49-4E9F-B79F-C52003583FCD}"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6E6E6"/>
          </a:solidFill>
        </a:fill>
      </a:tcStyle>
    </a:band1H>
    <a:band2H>
      <a:tcTxStyle b="off" i="off"/>
      <a:tcStyle>
        <a:tcBdr/>
      </a:tcStyle>
    </a:band2H>
    <a:band1V>
      <a:tcTxStyle b="off" i="off"/>
      <a:tcStyle>
        <a:tcBdr/>
        <a:fill>
          <a:solidFill>
            <a:srgbClr val="E6E6E6"/>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2"/>
  </p:normalViewPr>
  <p:slideViewPr>
    <p:cSldViewPr snapToGrid="0">
      <p:cViewPr varScale="1">
        <p:scale>
          <a:sx n="71" d="100"/>
          <a:sy n="71" d="100"/>
        </p:scale>
        <p:origin x="1109" y="283"/>
      </p:cViewPr>
      <p:guideLst/>
    </p:cSldViewPr>
  </p:slideViewPr>
  <p:notesTextViewPr>
    <p:cViewPr>
      <p:scale>
        <a:sx n="1" d="1"/>
        <a:sy n="1" d="1"/>
      </p:scale>
      <p:origin x="0" y="0"/>
    </p:cViewPr>
  </p:notesTextViewPr>
  <p:notesViewPr>
    <p:cSldViewPr snapToGrid="0">
      <p:cViewPr varScale="1">
        <p:scale>
          <a:sx n="79" d="100"/>
          <a:sy n="79" d="100"/>
        </p:scale>
        <p:origin x="3440"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09"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0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8.fntdata"/><Relationship Id="rId107" Type="http://schemas.openxmlformats.org/officeDocument/2006/relationships/viewProps" Target="viewProps.xml"/><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11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7.fntdata"/><Relationship Id="rId106"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10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France" userId="af9f2628b800fc1d" providerId="LiveId" clId="{DE96AC56-38BC-4B26-A10B-C7F5DBEACB7F}"/>
    <pc:docChg chg="custSel modSld">
      <pc:chgData name="Catherine France" userId="af9f2628b800fc1d" providerId="LiveId" clId="{DE96AC56-38BC-4B26-A10B-C7F5DBEACB7F}" dt="2025-03-17T14:10:22.460" v="65" actId="20577"/>
      <pc:docMkLst>
        <pc:docMk/>
      </pc:docMkLst>
      <pc:sldChg chg="modSp mod">
        <pc:chgData name="Catherine France" userId="af9f2628b800fc1d" providerId="LiveId" clId="{DE96AC56-38BC-4B26-A10B-C7F5DBEACB7F}" dt="2025-03-17T14:10:22.460" v="65" actId="20577"/>
        <pc:sldMkLst>
          <pc:docMk/>
          <pc:sldMk cId="0" sldId="260"/>
        </pc:sldMkLst>
        <pc:graphicFrameChg chg="mod modGraphic">
          <ac:chgData name="Catherine France" userId="af9f2628b800fc1d" providerId="LiveId" clId="{DE96AC56-38BC-4B26-A10B-C7F5DBEACB7F}" dt="2025-03-17T14:10:22.460" v="65" actId="20577"/>
          <ac:graphicFrameMkLst>
            <pc:docMk/>
            <pc:sldMk cId="0" sldId="260"/>
            <ac:graphicFrameMk id="153" creationId="{00000000-0000-0000-0000-000000000000}"/>
          </ac:graphicFrameMkLst>
        </pc:graphicFrameChg>
      </pc:sldChg>
      <pc:sldChg chg="modSp mod">
        <pc:chgData name="Catherine France" userId="af9f2628b800fc1d" providerId="LiveId" clId="{DE96AC56-38BC-4B26-A10B-C7F5DBEACB7F}" dt="2025-03-17T14:09:35.290" v="59" actId="14100"/>
        <pc:sldMkLst>
          <pc:docMk/>
          <pc:sldMk cId="3058407439" sldId="346"/>
        </pc:sldMkLst>
        <pc:graphicFrameChg chg="modGraphic">
          <ac:chgData name="Catherine France" userId="af9f2628b800fc1d" providerId="LiveId" clId="{DE96AC56-38BC-4B26-A10B-C7F5DBEACB7F}" dt="2025-03-17T14:09:35.290" v="59" actId="14100"/>
          <ac:graphicFrameMkLst>
            <pc:docMk/>
            <pc:sldMk cId="3058407439" sldId="346"/>
            <ac:graphicFrameMk id="153" creationId="{5C4B3EB5-F73C-2BAE-9D18-01413615CF2E}"/>
          </ac:graphicFrameMkLst>
        </pc:graphicFrameChg>
      </pc:sldChg>
      <pc:sldChg chg="modSp mod">
        <pc:chgData name="Catherine France" userId="af9f2628b800fc1d" providerId="LiveId" clId="{DE96AC56-38BC-4B26-A10B-C7F5DBEACB7F}" dt="2025-03-17T14:10:09.014" v="61" actId="207"/>
        <pc:sldMkLst>
          <pc:docMk/>
          <pc:sldMk cId="1207397295" sldId="353"/>
        </pc:sldMkLst>
        <pc:graphicFrameChg chg="mod modGraphic">
          <ac:chgData name="Catherine France" userId="af9f2628b800fc1d" providerId="LiveId" clId="{DE96AC56-38BC-4B26-A10B-C7F5DBEACB7F}" dt="2025-03-17T14:10:09.014" v="61" actId="207"/>
          <ac:graphicFrameMkLst>
            <pc:docMk/>
            <pc:sldMk cId="1207397295" sldId="353"/>
            <ac:graphicFrameMk id="153" creationId="{8339D8BA-6DC8-9A4B-0288-B10279DC1A9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C6DA110C-3D35-4FD3-808A-C1BFDD21E250}" type="slidenum">
              <a:rPr lang="en-GB" smtClean="0"/>
              <a:t>2</a:t>
            </a:fld>
            <a:endParaRPr lang="en-GB"/>
          </a:p>
        </p:txBody>
      </p:sp>
    </p:spTree>
    <p:extLst>
      <p:ext uri="{BB962C8B-B14F-4D97-AF65-F5344CB8AC3E}">
        <p14:creationId xmlns:p14="http://schemas.microsoft.com/office/powerpoint/2010/main" val="65293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196dd8bed4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3196dd8bed4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3196dd8bed4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49B452F1-2D59-5631-C9ED-5508EE42DA9D}"/>
            </a:ext>
          </a:extLst>
        </p:cNvPr>
        <p:cNvGrpSpPr/>
        <p:nvPr/>
      </p:nvGrpSpPr>
      <p:grpSpPr>
        <a:xfrm>
          <a:off x="0" y="0"/>
          <a:ext cx="0" cy="0"/>
          <a:chOff x="0" y="0"/>
          <a:chExt cx="0" cy="0"/>
        </a:xfrm>
      </p:grpSpPr>
      <p:sp>
        <p:nvSpPr>
          <p:cNvPr id="149" name="Google Shape;149;g3196dd8bed4_0_16:notes">
            <a:extLst>
              <a:ext uri="{FF2B5EF4-FFF2-40B4-BE49-F238E27FC236}">
                <a16:creationId xmlns:a16="http://schemas.microsoft.com/office/drawing/2014/main" id="{79B9211A-E220-1FDF-01B4-BE4D4E2E26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3196dd8bed4_0_16:notes">
            <a:extLst>
              <a:ext uri="{FF2B5EF4-FFF2-40B4-BE49-F238E27FC236}">
                <a16:creationId xmlns:a16="http://schemas.microsoft.com/office/drawing/2014/main" id="{DAB450F9-890B-2C52-4698-BEF58FC9388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3196dd8bed4_0_16:notes">
            <a:extLst>
              <a:ext uri="{FF2B5EF4-FFF2-40B4-BE49-F238E27FC236}">
                <a16:creationId xmlns:a16="http://schemas.microsoft.com/office/drawing/2014/main" id="{1B15319D-AF73-B5D5-2311-6A3301F48CC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953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567C3182-5956-8B90-3169-0D1BA0372792}"/>
            </a:ext>
          </a:extLst>
        </p:cNvPr>
        <p:cNvGrpSpPr/>
        <p:nvPr/>
      </p:nvGrpSpPr>
      <p:grpSpPr>
        <a:xfrm>
          <a:off x="0" y="0"/>
          <a:ext cx="0" cy="0"/>
          <a:chOff x="0" y="0"/>
          <a:chExt cx="0" cy="0"/>
        </a:xfrm>
      </p:grpSpPr>
      <p:sp>
        <p:nvSpPr>
          <p:cNvPr id="149" name="Google Shape;149;g3196dd8bed4_0_16:notes">
            <a:extLst>
              <a:ext uri="{FF2B5EF4-FFF2-40B4-BE49-F238E27FC236}">
                <a16:creationId xmlns:a16="http://schemas.microsoft.com/office/drawing/2014/main" id="{64FAE9DE-4E7A-34CE-700D-BD69BE4D81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3196dd8bed4_0_16:notes">
            <a:extLst>
              <a:ext uri="{FF2B5EF4-FFF2-40B4-BE49-F238E27FC236}">
                <a16:creationId xmlns:a16="http://schemas.microsoft.com/office/drawing/2014/main" id="{A51A5177-5AAF-FAC0-0A12-60D089F297C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3196dd8bed4_0_16:notes">
            <a:extLst>
              <a:ext uri="{FF2B5EF4-FFF2-40B4-BE49-F238E27FC236}">
                <a16:creationId xmlns:a16="http://schemas.microsoft.com/office/drawing/2014/main" id="{8F322217-2301-40CC-61A6-9E757823F5E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2919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9" name="Google Shape;143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age left">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B7FD287-6069-44EC-8F85-115663C113F9}"/>
              </a:ext>
            </a:extLst>
          </p:cNvPr>
          <p:cNvSpPr>
            <a:spLocks noGrp="1"/>
          </p:cNvSpPr>
          <p:nvPr>
            <p:ph type="pic" sz="quarter" idx="15" hasCustomPrompt="1"/>
          </p:nvPr>
        </p:nvSpPr>
        <p:spPr>
          <a:xfrm>
            <a:off x="0" y="0"/>
            <a:ext cx="6096000" cy="6858000"/>
          </a:xfrm>
        </p:spPr>
        <p:txBody>
          <a:bodyPr rtlCol="0" anchor="ctr"/>
          <a:lstStyle>
            <a:lvl1pPr marL="0" indent="0" algn="ctr">
              <a:buNone/>
              <a:defRPr>
                <a:solidFill>
                  <a:schemeClr val="bg1"/>
                </a:solidFill>
              </a:defRPr>
            </a:lvl1pPr>
          </a:lstStyle>
          <a:p>
            <a:pPr rtl="0"/>
            <a:r>
              <a:rPr lang="en-GB" noProof="0"/>
              <a:t>Add Picture Here</a:t>
            </a:r>
          </a:p>
        </p:txBody>
      </p:sp>
      <p:sp>
        <p:nvSpPr>
          <p:cNvPr id="3" name="Title 1">
            <a:extLst>
              <a:ext uri="{FF2B5EF4-FFF2-40B4-BE49-F238E27FC236}">
                <a16:creationId xmlns:a16="http://schemas.microsoft.com/office/drawing/2014/main" id="{EC45A27D-9CED-45BB-91E1-89AF35215ADC}"/>
              </a:ext>
            </a:extLst>
          </p:cNvPr>
          <p:cNvSpPr>
            <a:spLocks noGrp="1"/>
          </p:cNvSpPr>
          <p:nvPr>
            <p:ph type="title" hasCustomPrompt="1"/>
          </p:nvPr>
        </p:nvSpPr>
        <p:spPr>
          <a:xfrm>
            <a:off x="6830568" y="649224"/>
            <a:ext cx="3986784" cy="576072"/>
          </a:xfrm>
        </p:spPr>
        <p:txBody>
          <a:bodyPr rtlCol="0">
            <a:noAutofit/>
          </a:bodyPr>
          <a:lstStyle>
            <a:lvl1pPr algn="l">
              <a:lnSpc>
                <a:spcPct val="100000"/>
              </a:lnSpc>
              <a:defRPr sz="4300" cap="all" baseline="0"/>
            </a:lvl1pPr>
          </a:lstStyle>
          <a:p>
            <a:pPr rtl="0"/>
            <a:r>
              <a:rPr lang="en-GB" noProof="0"/>
              <a:t>Month</a:t>
            </a:r>
          </a:p>
        </p:txBody>
      </p:sp>
      <p:sp>
        <p:nvSpPr>
          <p:cNvPr id="4" name="Table Placeholder 3">
            <a:extLst>
              <a:ext uri="{FF2B5EF4-FFF2-40B4-BE49-F238E27FC236}">
                <a16:creationId xmlns:a16="http://schemas.microsoft.com/office/drawing/2014/main" id="{10AA6F9F-559A-42F2-8954-BDF16EC76633}"/>
              </a:ext>
            </a:extLst>
          </p:cNvPr>
          <p:cNvSpPr>
            <a:spLocks noGrp="1"/>
          </p:cNvSpPr>
          <p:nvPr>
            <p:ph type="tbl" sz="quarter" idx="16"/>
          </p:nvPr>
        </p:nvSpPr>
        <p:spPr>
          <a:xfrm>
            <a:off x="6830568" y="1380744"/>
            <a:ext cx="4087368" cy="3099816"/>
          </a:xfrm>
        </p:spPr>
        <p:txBody>
          <a:bodyPr rtlCol="0" anchor="ctr"/>
          <a:lstStyle>
            <a:lvl1pPr marL="0" indent="0" algn="ctr">
              <a:buNone/>
              <a:defRPr/>
            </a:lvl1pPr>
          </a:lstStyle>
          <a:p>
            <a:pPr rtl="0"/>
            <a:r>
              <a:rPr lang="en-GB" noProof="0"/>
              <a:t>Click icon to add table</a:t>
            </a:r>
          </a:p>
        </p:txBody>
      </p:sp>
      <p:sp>
        <p:nvSpPr>
          <p:cNvPr id="5" name="Text Placeholder 6">
            <a:extLst>
              <a:ext uri="{FF2B5EF4-FFF2-40B4-BE49-F238E27FC236}">
                <a16:creationId xmlns:a16="http://schemas.microsoft.com/office/drawing/2014/main" id="{97B45ACB-41EC-462F-9236-643781129470}"/>
              </a:ext>
            </a:extLst>
          </p:cNvPr>
          <p:cNvSpPr>
            <a:spLocks noGrp="1"/>
          </p:cNvSpPr>
          <p:nvPr>
            <p:ph type="body" sz="quarter" idx="17" hasCustomPrompt="1"/>
          </p:nvPr>
        </p:nvSpPr>
        <p:spPr>
          <a:xfrm rot="5400000">
            <a:off x="11292840" y="640080"/>
            <a:ext cx="1298448" cy="402336"/>
          </a:xfrm>
          <a:noFill/>
        </p:spPr>
        <p:txBody>
          <a:bodyPr vert="horz" lIns="91440" tIns="45720" rIns="274320" bIns="45720" rtlCol="0" anchor="ctr">
            <a:noAutofit/>
          </a:bodyPr>
          <a:lstStyle>
            <a:lvl1pPr marL="0" indent="0">
              <a:buNone/>
              <a:defRPr lang="en-US" sz="1600" b="0" dirty="0">
                <a:ea typeface="+mj-ea"/>
                <a:cs typeface="+mj-cs"/>
              </a:defRPr>
            </a:lvl1pPr>
          </a:lstStyle>
          <a:p>
            <a:pPr marL="57150" lvl="0" indent="-285750" rtl="0">
              <a:spcBef>
                <a:spcPct val="0"/>
              </a:spcBef>
            </a:pPr>
            <a:r>
              <a:rPr lang="en-GB" noProof="0"/>
              <a:t>YEAR</a:t>
            </a:r>
          </a:p>
        </p:txBody>
      </p:sp>
      <p:sp>
        <p:nvSpPr>
          <p:cNvPr id="6" name="Text Placeholder 6">
            <a:extLst>
              <a:ext uri="{FF2B5EF4-FFF2-40B4-BE49-F238E27FC236}">
                <a16:creationId xmlns:a16="http://schemas.microsoft.com/office/drawing/2014/main" id="{F9EE30FE-5FD4-4C96-921B-6A5769C166B1}"/>
              </a:ext>
            </a:extLst>
          </p:cNvPr>
          <p:cNvSpPr>
            <a:spLocks noGrp="1"/>
          </p:cNvSpPr>
          <p:nvPr>
            <p:ph type="body" sz="quarter" idx="18" hasCustomPrompt="1"/>
          </p:nvPr>
        </p:nvSpPr>
        <p:spPr>
          <a:xfrm>
            <a:off x="6867144" y="4636008"/>
            <a:ext cx="1298448" cy="402336"/>
          </a:xfrm>
          <a:noFill/>
        </p:spPr>
        <p:txBody>
          <a:bodyPr vert="horz" lIns="91440" tIns="45720" rIns="274320" bIns="45720" rtlCol="0" anchor="ctr">
            <a:noAutofit/>
          </a:bodyPr>
          <a:lstStyle>
            <a:lvl1pPr marL="0" indent="0">
              <a:buNone/>
              <a:defRPr lang="en-US" sz="1600" b="0" dirty="0">
                <a:ea typeface="+mj-ea"/>
                <a:cs typeface="+mj-cs"/>
              </a:defRPr>
            </a:lvl1pPr>
          </a:lstStyle>
          <a:p>
            <a:pPr marL="57150" lvl="0" indent="-285750" rtl="0">
              <a:spcBef>
                <a:spcPct val="0"/>
              </a:spcBef>
            </a:pPr>
            <a:r>
              <a:rPr lang="en-GB" noProof="0"/>
              <a:t>NOTES</a:t>
            </a:r>
          </a:p>
        </p:txBody>
      </p:sp>
    </p:spTree>
    <p:extLst>
      <p:ext uri="{BB962C8B-B14F-4D97-AF65-F5344CB8AC3E}">
        <p14:creationId xmlns:p14="http://schemas.microsoft.com/office/powerpoint/2010/main" val="2794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a:spLocks noGrp="1"/>
          </p:cNvSpPr>
          <p:nvPr>
            <p:ph type="pic" idx="2"/>
          </p:nvPr>
        </p:nvSpPr>
        <p:spPr>
          <a:xfrm>
            <a:off x="5183188" y="987425"/>
            <a:ext cx="6172200" cy="4873625"/>
          </a:xfrm>
          <a:prstGeom prst="rect">
            <a:avLst/>
          </a:prstGeom>
          <a:noFill/>
          <a:ln>
            <a:noFill/>
          </a:ln>
        </p:spPr>
      </p:sp>
      <p:sp>
        <p:nvSpPr>
          <p:cNvPr id="68" name="Google Shape;68;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rrcompliance.com/" TargetMode="External"/><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www.linkedin.com/company/30645102/adm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onsumerduty.org/"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mailto:contact@rrcompliance.com?subject=Enquiry"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mailto:contact@rrcompliance.com?subject=Enquiry" TargetMode="External"/><Relationship Id="rId13" Type="http://schemas.openxmlformats.org/officeDocument/2006/relationships/image" Target="../media/image4.png"/><Relationship Id="rId3" Type="http://schemas.openxmlformats.org/officeDocument/2006/relationships/image" Target="../media/image8.jpg"/><Relationship Id="rId7" Type="http://schemas.openxmlformats.org/officeDocument/2006/relationships/image" Target="../media/image5.png"/><Relationship Id="rId12" Type="http://schemas.openxmlformats.org/officeDocument/2006/relationships/hyperlink" Target="https://consumerduty.org/"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rrcompliance.com/" TargetMode="External"/><Relationship Id="rId11" Type="http://schemas.openxmlformats.org/officeDocument/2006/relationships/image" Target="../media/image7.png"/><Relationship Id="rId5" Type="http://schemas.openxmlformats.org/officeDocument/2006/relationships/image" Target="../media/image10.jpg"/><Relationship Id="rId15" Type="http://schemas.openxmlformats.org/officeDocument/2006/relationships/hyperlink" Target="https://www.rrcompliance.com/contact-us" TargetMode="External"/><Relationship Id="rId10" Type="http://schemas.openxmlformats.org/officeDocument/2006/relationships/hyperlink" Target="https://www.linkedin.com/company/30645102/admin/" TargetMode="External"/><Relationship Id="rId4" Type="http://schemas.openxmlformats.org/officeDocument/2006/relationships/image" Target="../media/image9.png"/><Relationship Id="rId9" Type="http://schemas.openxmlformats.org/officeDocument/2006/relationships/image" Target="../media/image6.png"/><Relationship Id="rId14" Type="http://schemas.openxmlformats.org/officeDocument/2006/relationships/hyperlink" Target="https://www.rrcompliance.com/compliance-publication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mailto:contact@rrcompliance.com?subject=Enquiry" TargetMode="External"/><Relationship Id="rId13" Type="http://schemas.openxmlformats.org/officeDocument/2006/relationships/image" Target="../media/image4.png"/><Relationship Id="rId3" Type="http://schemas.openxmlformats.org/officeDocument/2006/relationships/hyperlink" Target="https://www.judiciary.uk/judgments/ashley-v-hmrc/" TargetMode="External"/><Relationship Id="rId7" Type="http://schemas.openxmlformats.org/officeDocument/2006/relationships/image" Target="../media/image5.png"/><Relationship Id="rId12" Type="http://schemas.openxmlformats.org/officeDocument/2006/relationships/hyperlink" Target="https://consumerduty.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rrcompliance.com/" TargetMode="External"/><Relationship Id="rId11" Type="http://schemas.openxmlformats.org/officeDocument/2006/relationships/image" Target="../media/image7.png"/><Relationship Id="rId5" Type="http://schemas.openxmlformats.org/officeDocument/2006/relationships/image" Target="../media/image10.jpg"/><Relationship Id="rId10" Type="http://schemas.openxmlformats.org/officeDocument/2006/relationships/hyperlink" Target="https://www.linkedin.com/company/30645102/admin/" TargetMode="External"/><Relationship Id="rId4" Type="http://schemas.openxmlformats.org/officeDocument/2006/relationships/image" Target="../media/image9.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mailto:contact@rrcompliance.com?subject=Enquiry" TargetMode="External"/><Relationship Id="rId13" Type="http://schemas.openxmlformats.org/officeDocument/2006/relationships/image" Target="../media/image4.png"/><Relationship Id="rId3" Type="http://schemas.openxmlformats.org/officeDocument/2006/relationships/hyperlink" Target="https://www.fca.org.uk/publication/external-research/vulnerability-review-improving-outcomes-consumers-engaging-financial-services-firms.pdf" TargetMode="External"/><Relationship Id="rId7" Type="http://schemas.openxmlformats.org/officeDocument/2006/relationships/image" Target="../media/image5.png"/><Relationship Id="rId12" Type="http://schemas.openxmlformats.org/officeDocument/2006/relationships/hyperlink" Target="https://consumerduty.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rrcompliance.com/" TargetMode="External"/><Relationship Id="rId11" Type="http://schemas.openxmlformats.org/officeDocument/2006/relationships/image" Target="../media/image7.png"/><Relationship Id="rId5" Type="http://schemas.openxmlformats.org/officeDocument/2006/relationships/image" Target="../media/image10.jpg"/><Relationship Id="rId10" Type="http://schemas.openxmlformats.org/officeDocument/2006/relationships/hyperlink" Target="https://www.linkedin.com/company/30645102/admin/" TargetMode="External"/><Relationship Id="rId4" Type="http://schemas.openxmlformats.org/officeDocument/2006/relationships/image" Target="../media/image9.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mailto:contact@rrcompliance.com?subject=Enquiry" TargetMode="External"/><Relationship Id="rId13" Type="http://schemas.openxmlformats.org/officeDocument/2006/relationships/image" Target="../media/image4.png"/><Relationship Id="rId3" Type="http://schemas.openxmlformats.org/officeDocument/2006/relationships/hyperlink" Target="https://www.fca.org.uk/publication/correspondence/fca-ico-joint-letter.pdf" TargetMode="External"/><Relationship Id="rId7" Type="http://schemas.openxmlformats.org/officeDocument/2006/relationships/image" Target="../media/image5.png"/><Relationship Id="rId12" Type="http://schemas.openxmlformats.org/officeDocument/2006/relationships/hyperlink" Target="https://consumerduty.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rrcompliance.com/" TargetMode="External"/><Relationship Id="rId11" Type="http://schemas.openxmlformats.org/officeDocument/2006/relationships/image" Target="../media/image7.png"/><Relationship Id="rId5" Type="http://schemas.openxmlformats.org/officeDocument/2006/relationships/image" Target="../media/image10.jpg"/><Relationship Id="rId10" Type="http://schemas.openxmlformats.org/officeDocument/2006/relationships/hyperlink" Target="https://www.linkedin.com/company/30645102/admin/" TargetMode="External"/><Relationship Id="rId4" Type="http://schemas.openxmlformats.org/officeDocument/2006/relationships/image" Target="../media/image9.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mailto:contact@rrcompliance.com?subject=Enquiry%20-" TargetMode="External"/><Relationship Id="rId4" Type="http://schemas.openxmlformats.org/officeDocument/2006/relationships/hyperlink" Target="http://www.rrcomplianc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Picture 1" descr="page1image43281008">
            <a:extLst>
              <a:ext uri="{FF2B5EF4-FFF2-40B4-BE49-F238E27FC236}">
                <a16:creationId xmlns:a16="http://schemas.microsoft.com/office/drawing/2014/main" id="{4A5CDA24-5218-F17F-FF60-4028EDAE94FB}"/>
              </a:ext>
            </a:extLst>
          </p:cNvPr>
          <p:cNvPicPr>
            <a:picLocks noChangeAspect="1" noChangeArrowheads="1"/>
          </p:cNvPicPr>
          <p:nvPr/>
        </p:nvPicPr>
        <p:blipFill rotWithShape="1">
          <a:blip r:embed="rId3" cstate="email">
            <a:alphaModFix amt="70000"/>
            <a:extLst>
              <a:ext uri="{28A0092B-C50C-407E-A947-70E740481C1C}">
                <a14:useLocalDpi xmlns:a14="http://schemas.microsoft.com/office/drawing/2010/main"/>
              </a:ext>
            </a:extLst>
          </a:blip>
          <a:srcRect l="18683"/>
          <a:stretch/>
        </p:blipFill>
        <p:spPr bwMode="auto">
          <a:xfrm>
            <a:off x="0" y="0"/>
            <a:ext cx="12192000" cy="6389940"/>
          </a:xfrm>
          <a:prstGeom prst="rect">
            <a:avLst/>
          </a:prstGeom>
          <a:extLst>
            <a:ext uri="{909E8E84-426E-40DD-AFC4-6F175D3DCCD1}">
              <a14:hiddenFill xmlns:a14="http://schemas.microsoft.com/office/drawing/2010/main">
                <a:solidFill>
                  <a:srgbClr val="FFFFFF"/>
                </a:solidFill>
              </a14:hiddenFill>
            </a:ext>
          </a:extLst>
        </p:spPr>
      </p:pic>
      <p:sp>
        <p:nvSpPr>
          <p:cNvPr id="89" name="Google Shape;89;p4"/>
          <p:cNvSpPr/>
          <p:nvPr/>
        </p:nvSpPr>
        <p:spPr>
          <a:xfrm>
            <a:off x="0" y="0"/>
            <a:ext cx="6411692" cy="3076082"/>
          </a:xfrm>
          <a:prstGeom prst="rect">
            <a:avLst/>
          </a:prstGeom>
          <a:solidFill>
            <a:srgbClr val="FFFFFF">
              <a:alpha val="80000"/>
            </a:srgbClr>
          </a:solidFill>
          <a:ln>
            <a:noFill/>
          </a:ln>
          <a:effectLst>
            <a:outerShdw blurRad="2540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73"/>
              <a:buFont typeface="Arial"/>
              <a:buNone/>
            </a:pPr>
            <a:endParaRPr sz="1873" b="0" i="0" u="none" strike="noStrike" cap="none">
              <a:solidFill>
                <a:srgbClr val="FFFFFF"/>
              </a:solidFill>
              <a:latin typeface="Helvetica" pitchFamily="2" charset="0"/>
              <a:ea typeface="Helvetica Neue"/>
              <a:cs typeface="Helvetica Neue"/>
              <a:sym typeface="Helvetica Neue"/>
            </a:endParaRPr>
          </a:p>
        </p:txBody>
      </p:sp>
      <p:sp>
        <p:nvSpPr>
          <p:cNvPr id="90" name="Google Shape;90;p4"/>
          <p:cNvSpPr txBox="1"/>
          <p:nvPr/>
        </p:nvSpPr>
        <p:spPr>
          <a:xfrm>
            <a:off x="-63871" y="1106858"/>
            <a:ext cx="6644060" cy="17437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77"/>
              <a:buFont typeface="Arial"/>
              <a:buNone/>
            </a:pPr>
            <a:endParaRPr lang="en-GB" sz="2177" b="1" i="0" u="none" strike="noStrike" cap="none" dirty="0">
              <a:solidFill>
                <a:schemeClr val="dk1"/>
              </a:solidFill>
              <a:latin typeface="Helvetica" pitchFamily="2"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177"/>
              <a:buFont typeface="Arial"/>
              <a:buNone/>
            </a:pPr>
            <a:r>
              <a:rPr lang="en-GB" sz="2177" b="1" i="0" u="none" strike="noStrike" cap="none" dirty="0">
                <a:solidFill>
                  <a:schemeClr val="dk1"/>
                </a:solidFill>
                <a:latin typeface="Helvetica" pitchFamily="2" charset="0"/>
                <a:ea typeface="Helvetica Neue"/>
                <a:cs typeface="Helvetica Neue"/>
                <a:sym typeface="Helvetica Neue"/>
              </a:rPr>
              <a:t>Regulatory Update</a:t>
            </a:r>
          </a:p>
          <a:p>
            <a:pPr marL="0" marR="0" lvl="0" indent="0" algn="ctr" rtl="0">
              <a:lnSpc>
                <a:spcPct val="100000"/>
              </a:lnSpc>
              <a:spcBef>
                <a:spcPts val="0"/>
              </a:spcBef>
              <a:spcAft>
                <a:spcPts val="0"/>
              </a:spcAft>
              <a:buClr>
                <a:srgbClr val="000000"/>
              </a:buClr>
              <a:buSzPts val="2177"/>
              <a:buFont typeface="Arial"/>
              <a:buNone/>
            </a:pPr>
            <a:endParaRPr lang="en-GB" sz="2177" b="1" dirty="0">
              <a:solidFill>
                <a:schemeClr val="dk1"/>
              </a:solidFill>
              <a:latin typeface="Helvetica" pitchFamily="2" charset="0"/>
              <a:ea typeface="Helvetica Neue"/>
              <a:cs typeface="Helvetica Neue"/>
              <a:sym typeface="Helvetica Neue"/>
            </a:endParaRPr>
          </a:p>
          <a:p>
            <a:pPr algn="ctr">
              <a:buSzPts val="2177"/>
            </a:pPr>
            <a:r>
              <a:rPr lang="en-GB" sz="1400" b="1" dirty="0">
                <a:solidFill>
                  <a:srgbClr val="DFB200"/>
                </a:solidFill>
                <a:latin typeface="Helvetica" pitchFamily="2" charset="0"/>
                <a:ea typeface="Helvetica Neue"/>
                <a:cs typeface="Helvetica Neue"/>
                <a:sym typeface="Helvetica Neue"/>
              </a:rPr>
              <a:t>Volume #12</a:t>
            </a:r>
          </a:p>
          <a:p>
            <a:pPr algn="ctr">
              <a:buSzPts val="2177"/>
            </a:pPr>
            <a:r>
              <a:rPr lang="en-GB" b="1" dirty="0">
                <a:solidFill>
                  <a:srgbClr val="DFB200"/>
                </a:solidFill>
                <a:latin typeface="Helvetica" pitchFamily="2" charset="0"/>
                <a:ea typeface="Helvetica Neue"/>
                <a:cs typeface="Helvetica Neue"/>
                <a:sym typeface="Helvetica Neue"/>
              </a:rPr>
              <a:t>17 March 2025</a:t>
            </a:r>
            <a:endParaRPr lang="en-GB" sz="1400" b="1" dirty="0">
              <a:solidFill>
                <a:srgbClr val="DFB200"/>
              </a:solidFill>
              <a:latin typeface="Helvetica" pitchFamily="2"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177"/>
              <a:buFont typeface="Arial"/>
              <a:buNone/>
            </a:pPr>
            <a:endParaRPr sz="1400" b="0" i="0" u="none" strike="noStrike" cap="none" dirty="0">
              <a:solidFill>
                <a:srgbClr val="000000"/>
              </a:solidFill>
              <a:latin typeface="Helvetica" pitchFamily="2" charset="0"/>
              <a:ea typeface="Helvetica Neue"/>
              <a:cs typeface="Helvetica Neue"/>
              <a:sym typeface="Helvetica Neue"/>
            </a:endParaRPr>
          </a:p>
        </p:txBody>
      </p:sp>
      <p:pic>
        <p:nvPicPr>
          <p:cNvPr id="91" name="Google Shape;91;p4" descr="Thistle Initiatives granted APCC membership - Thistle Initiatives"/>
          <p:cNvPicPr preferRelativeResize="0"/>
          <p:nvPr/>
        </p:nvPicPr>
        <p:blipFill rotWithShape="1">
          <a:blip r:embed="rId4">
            <a:alphaModFix/>
          </a:blip>
          <a:srcRect t="26836" b="27053"/>
          <a:stretch/>
        </p:blipFill>
        <p:spPr>
          <a:xfrm>
            <a:off x="5527999" y="226048"/>
            <a:ext cx="682607" cy="314758"/>
          </a:xfrm>
          <a:prstGeom prst="rect">
            <a:avLst/>
          </a:prstGeom>
          <a:noFill/>
          <a:ln>
            <a:noFill/>
          </a:ln>
        </p:spPr>
      </p:pic>
      <p:pic>
        <p:nvPicPr>
          <p:cNvPr id="92" name="Google Shape;92;p4" descr="Text&#10;&#10;Description automatically generated"/>
          <p:cNvPicPr preferRelativeResize="0"/>
          <p:nvPr/>
        </p:nvPicPr>
        <p:blipFill rotWithShape="1">
          <a:blip r:embed="rId5">
            <a:alphaModFix/>
          </a:blip>
          <a:srcRect/>
          <a:stretch/>
        </p:blipFill>
        <p:spPr>
          <a:xfrm>
            <a:off x="2478889" y="222527"/>
            <a:ext cx="1446736" cy="721735"/>
          </a:xfrm>
          <a:prstGeom prst="rect">
            <a:avLst/>
          </a:prstGeom>
          <a:noFill/>
          <a:ln>
            <a:noFill/>
          </a:ln>
        </p:spPr>
      </p:pic>
      <p:pic>
        <p:nvPicPr>
          <p:cNvPr id="3" name="Google Shape;147;g30f42282ac2_0_16" descr="A purple banner with colorful hand prints&#10;&#10;Description automatically generated">
            <a:hlinkClick r:id="rId6"/>
            <a:extLst>
              <a:ext uri="{FF2B5EF4-FFF2-40B4-BE49-F238E27FC236}">
                <a16:creationId xmlns:a16="http://schemas.microsoft.com/office/drawing/2014/main" id="{45C3B832-FD1D-F0E0-032C-D69765A88614}"/>
              </a:ext>
            </a:extLst>
          </p:cNvPr>
          <p:cNvPicPr preferRelativeResize="0"/>
          <p:nvPr/>
        </p:nvPicPr>
        <p:blipFill rotWithShape="1">
          <a:blip r:embed="rId7">
            <a:alphaModFix/>
          </a:blip>
          <a:srcRect/>
          <a:stretch/>
        </p:blipFill>
        <p:spPr>
          <a:xfrm>
            <a:off x="210800" y="216192"/>
            <a:ext cx="347070" cy="449706"/>
          </a:xfrm>
          <a:prstGeom prst="rect">
            <a:avLst/>
          </a:prstGeom>
          <a:noFill/>
          <a:ln>
            <a:noFill/>
          </a:ln>
        </p:spPr>
      </p:pic>
      <p:pic>
        <p:nvPicPr>
          <p:cNvPr id="4" name="Google Shape;128;p7" descr="Logo&#10;&#10;Description automatically generated">
            <a:hlinkClick r:id="rId8"/>
            <a:extLst>
              <a:ext uri="{FF2B5EF4-FFF2-40B4-BE49-F238E27FC236}">
                <a16:creationId xmlns:a16="http://schemas.microsoft.com/office/drawing/2014/main" id="{D607164A-3234-4093-CA59-A73CA1819447}"/>
              </a:ext>
            </a:extLst>
          </p:cNvPr>
          <p:cNvPicPr preferRelativeResize="0"/>
          <p:nvPr/>
        </p:nvPicPr>
        <p:blipFill rotWithShape="1">
          <a:blip r:embed="rId9">
            <a:alphaModFix/>
          </a:blip>
          <a:srcRect/>
          <a:stretch/>
        </p:blipFill>
        <p:spPr>
          <a:xfrm>
            <a:off x="2799372" y="2772202"/>
            <a:ext cx="203059" cy="184344"/>
          </a:xfrm>
          <a:prstGeom prst="rect">
            <a:avLst/>
          </a:prstGeom>
          <a:noFill/>
          <a:ln>
            <a:noFill/>
          </a:ln>
        </p:spPr>
      </p:pic>
      <p:pic>
        <p:nvPicPr>
          <p:cNvPr id="5" name="Google Shape;129;p7" descr="A dark room&#10;&#10;Description automatically generated">
            <a:hlinkClick r:id="rId10"/>
            <a:extLst>
              <a:ext uri="{FF2B5EF4-FFF2-40B4-BE49-F238E27FC236}">
                <a16:creationId xmlns:a16="http://schemas.microsoft.com/office/drawing/2014/main" id="{72288D0C-18B0-31CB-420A-FA7606C75EA7}"/>
              </a:ext>
            </a:extLst>
          </p:cNvPr>
          <p:cNvPicPr preferRelativeResize="0"/>
          <p:nvPr/>
        </p:nvPicPr>
        <p:blipFill rotWithShape="1">
          <a:blip r:embed="rId11">
            <a:alphaModFix/>
          </a:blip>
          <a:srcRect/>
          <a:stretch/>
        </p:blipFill>
        <p:spPr>
          <a:xfrm>
            <a:off x="3481487" y="2772202"/>
            <a:ext cx="184344" cy="184344"/>
          </a:xfrm>
          <a:prstGeom prst="rect">
            <a:avLst/>
          </a:prstGeom>
          <a:noFill/>
          <a:ln>
            <a:noFill/>
          </a:ln>
        </p:spPr>
      </p:pic>
      <p:pic>
        <p:nvPicPr>
          <p:cNvPr id="6" name="Google Shape;130;p7" descr="14 LinkedIn Icons Black Circle Images - LinkedIn Icon Black and White, LinkedIn  Icon Black and White and Round LinkedIn Icon / Newdesignfile.com">
            <a:hlinkClick r:id="rId12"/>
            <a:extLst>
              <a:ext uri="{FF2B5EF4-FFF2-40B4-BE49-F238E27FC236}">
                <a16:creationId xmlns:a16="http://schemas.microsoft.com/office/drawing/2014/main" id="{23180E01-BDE6-9C3E-EDFF-5FCF0150E434}"/>
              </a:ext>
            </a:extLst>
          </p:cNvPr>
          <p:cNvPicPr preferRelativeResize="0"/>
          <p:nvPr/>
        </p:nvPicPr>
        <p:blipFill rotWithShape="1">
          <a:blip r:embed="rId13">
            <a:alphaModFix/>
          </a:blip>
          <a:srcRect/>
          <a:stretch/>
        </p:blipFill>
        <p:spPr>
          <a:xfrm>
            <a:off x="3150159" y="2752083"/>
            <a:ext cx="216000" cy="216000"/>
          </a:xfrm>
          <a:prstGeom prst="rect">
            <a:avLst/>
          </a:prstGeom>
          <a:noFill/>
          <a:ln>
            <a:noFill/>
          </a:ln>
        </p:spPr>
      </p:pic>
      <p:sp>
        <p:nvSpPr>
          <p:cNvPr id="8" name="Google Shape;1448;p31">
            <a:extLst>
              <a:ext uri="{FF2B5EF4-FFF2-40B4-BE49-F238E27FC236}">
                <a16:creationId xmlns:a16="http://schemas.microsoft.com/office/drawing/2014/main" id="{015F8A08-3775-70BE-4CA5-17AE926BCF67}"/>
              </a:ext>
            </a:extLst>
          </p:cNvPr>
          <p:cNvSpPr txBox="1"/>
          <p:nvPr/>
        </p:nvSpPr>
        <p:spPr>
          <a:xfrm>
            <a:off x="0" y="6389940"/>
            <a:ext cx="12192000" cy="474636"/>
          </a:xfrm>
          <a:prstGeom prst="rect">
            <a:avLst/>
          </a:prstGeom>
          <a:solidFill>
            <a:schemeClr val="bg1">
              <a:lumMod val="95000"/>
            </a:schemeClr>
          </a:solidFill>
          <a:ln>
            <a:noFill/>
          </a:ln>
        </p:spPr>
        <p:txBody>
          <a:bodyPr spcFirstLastPara="1" wrap="square" lIns="82950" tIns="41475" rIns="82950" bIns="41475" anchor="t" anchorCtr="0">
            <a:spAutoFit/>
          </a:bodyPr>
          <a:lstStyle/>
          <a:p>
            <a:pPr algn="ctr">
              <a:buSzPts val="1270"/>
            </a:pPr>
            <a:r>
              <a:rPr lang="en-GB" sz="1270" b="0" i="0" u="none" strike="noStrike" cap="none" dirty="0">
                <a:solidFill>
                  <a:schemeClr val="tx1">
                    <a:lumMod val="50000"/>
                    <a:lumOff val="50000"/>
                  </a:schemeClr>
                </a:solidFill>
                <a:latin typeface="Helvetica" pitchFamily="2" charset="0"/>
                <a:ea typeface="Helvetica Neue"/>
                <a:cs typeface="Helvetica Neue"/>
                <a:sym typeface="Helvetica Neue"/>
              </a:rPr>
              <a:t>RR Compliance Associates are a trading style of R&amp;R Compliance Consultants Ltd, a limited company registered in England and Wales (company number 12070286). Our registered office is  51 Lime Street, London, EC3M 7DQ. VAT number 326 1938 96.​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2" descr="A view of a city">
            <a:extLst>
              <a:ext uri="{FF2B5EF4-FFF2-40B4-BE49-F238E27FC236}">
                <a16:creationId xmlns:a16="http://schemas.microsoft.com/office/drawing/2014/main" id="{0DD8E155-42DC-43A6-B5F7-C536459764C7}"/>
              </a:ext>
            </a:extLst>
          </p:cNvPr>
          <p:cNvPicPr>
            <a:picLocks noGrp="1" noChangeAspect="1"/>
          </p:cNvPicPr>
          <p:nvPr>
            <p:ph type="pic" sz="quarter" idx="15"/>
          </p:nvPr>
        </p:nvPicPr>
        <p:blipFill>
          <a:blip r:embed="rId3"/>
          <a:srcRect l="30787" r="31653"/>
          <a:stretch/>
        </p:blipFill>
        <p:spPr>
          <a:xfrm>
            <a:off x="-1" y="-91"/>
            <a:ext cx="3863758" cy="6858000"/>
          </a:xfrm>
          <a:prstGeom prst="rect">
            <a:avLst/>
          </a:prstGeom>
        </p:spPr>
      </p:pic>
      <p:sp>
        <p:nvSpPr>
          <p:cNvPr id="40" name="Rectangle 39">
            <a:extLst>
              <a:ext uri="{FF2B5EF4-FFF2-40B4-BE49-F238E27FC236}">
                <a16:creationId xmlns:a16="http://schemas.microsoft.com/office/drawing/2014/main" id="{37D56753-8F26-BFDB-31E6-00EDF082832A}"/>
              </a:ext>
            </a:extLst>
          </p:cNvPr>
          <p:cNvSpPr/>
          <p:nvPr/>
        </p:nvSpPr>
        <p:spPr>
          <a:xfrm>
            <a:off x="0" y="646888"/>
            <a:ext cx="12192000" cy="6206378"/>
          </a:xfrm>
          <a:prstGeom prst="rect">
            <a:avLst/>
          </a:prstGeom>
          <a:solidFill>
            <a:schemeClr val="bg1">
              <a:alpha val="8844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2" name="Google Shape;124;p7">
            <a:extLst>
              <a:ext uri="{FF2B5EF4-FFF2-40B4-BE49-F238E27FC236}">
                <a16:creationId xmlns:a16="http://schemas.microsoft.com/office/drawing/2014/main" id="{2EB4E26B-7434-A975-1BE2-AB22C1801DCC}"/>
              </a:ext>
            </a:extLst>
          </p:cNvPr>
          <p:cNvSpPr/>
          <p:nvPr/>
        </p:nvSpPr>
        <p:spPr>
          <a:xfrm>
            <a:off x="-1" y="91"/>
            <a:ext cx="12192001" cy="651533"/>
          </a:xfrm>
          <a:prstGeom prst="rect">
            <a:avLst/>
          </a:prstGeom>
          <a:solidFill>
            <a:schemeClr val="lt1"/>
          </a:solidFill>
          <a:ln>
            <a:noFill/>
          </a:ln>
          <a:effectLst>
            <a:outerShdw blurRad="127000" dist="127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73"/>
              <a:buFont typeface="Arial"/>
              <a:buNone/>
            </a:pPr>
            <a:endParaRPr sz="1873" b="0" i="0" u="none" strike="noStrike" cap="none">
              <a:solidFill>
                <a:srgbClr val="FFFFFF"/>
              </a:solidFill>
              <a:latin typeface="Helvetica" pitchFamily="2" charset="0"/>
              <a:ea typeface="Helvetica Neue"/>
              <a:cs typeface="Helvetica Neue"/>
              <a:sym typeface="Helvetica Neue"/>
            </a:endParaRPr>
          </a:p>
        </p:txBody>
      </p:sp>
      <p:pic>
        <p:nvPicPr>
          <p:cNvPr id="3" name="Google Shape;125;p7" descr="A picture containing logo&#10;&#10;Description automatically generated">
            <a:extLst>
              <a:ext uri="{FF2B5EF4-FFF2-40B4-BE49-F238E27FC236}">
                <a16:creationId xmlns:a16="http://schemas.microsoft.com/office/drawing/2014/main" id="{F7DA8CD9-CE13-91F9-AF27-1187F31AF4C0}"/>
              </a:ext>
            </a:extLst>
          </p:cNvPr>
          <p:cNvPicPr preferRelativeResize="0"/>
          <p:nvPr/>
        </p:nvPicPr>
        <p:blipFill rotWithShape="1">
          <a:blip r:embed="rId4">
            <a:alphaModFix/>
          </a:blip>
          <a:srcRect/>
          <a:stretch/>
        </p:blipFill>
        <p:spPr>
          <a:xfrm>
            <a:off x="354785" y="73771"/>
            <a:ext cx="921877" cy="504171"/>
          </a:xfrm>
          <a:prstGeom prst="rect">
            <a:avLst/>
          </a:prstGeom>
          <a:noFill/>
          <a:ln>
            <a:noFill/>
          </a:ln>
        </p:spPr>
      </p:pic>
      <p:sp>
        <p:nvSpPr>
          <p:cNvPr id="5" name="Google Shape;126;p7">
            <a:extLst>
              <a:ext uri="{FF2B5EF4-FFF2-40B4-BE49-F238E27FC236}">
                <a16:creationId xmlns:a16="http://schemas.microsoft.com/office/drawing/2014/main" id="{E68E916C-84B1-EB63-4243-0C862B561E7D}"/>
              </a:ext>
            </a:extLst>
          </p:cNvPr>
          <p:cNvSpPr/>
          <p:nvPr/>
        </p:nvSpPr>
        <p:spPr>
          <a:xfrm>
            <a:off x="1617385" y="119255"/>
            <a:ext cx="10415091" cy="41320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50"/>
              <a:buFont typeface="Arial"/>
              <a:buNone/>
            </a:pPr>
            <a:r>
              <a:rPr lang="en-GB" sz="1950" b="1" i="0" u="none" strike="noStrike" cap="none">
                <a:solidFill>
                  <a:srgbClr val="4E4E4E"/>
                </a:solidFill>
                <a:latin typeface="Helvetica" pitchFamily="2" charset="0"/>
                <a:ea typeface="Helvetica Neue"/>
                <a:cs typeface="Helvetica Neue"/>
                <a:sym typeface="Helvetica Neue"/>
              </a:rPr>
              <a:t>REGULATORY UPDATE</a:t>
            </a:r>
            <a:r>
              <a:rPr lang="en-GB" sz="1950" b="1" i="0" u="none" strike="noStrike" cap="none">
                <a:solidFill>
                  <a:srgbClr val="DDB000"/>
                </a:solidFill>
                <a:latin typeface="Helvetica" pitchFamily="2" charset="0"/>
                <a:ea typeface="Helvetica Neue"/>
                <a:cs typeface="Helvetica Neue"/>
                <a:sym typeface="Helvetica Neue"/>
              </a:rPr>
              <a:t>.</a:t>
            </a:r>
            <a:endParaRPr sz="1400" b="0" i="0" u="none" strike="noStrike" cap="none">
              <a:solidFill>
                <a:srgbClr val="000000"/>
              </a:solidFill>
              <a:latin typeface="Helvetica" pitchFamily="2" charset="0"/>
              <a:ea typeface="Helvetica Neue"/>
              <a:cs typeface="Helvetica Neue"/>
              <a:sym typeface="Helvetica Neue"/>
            </a:endParaRPr>
          </a:p>
        </p:txBody>
      </p:sp>
      <p:pic>
        <p:nvPicPr>
          <p:cNvPr id="6" name="Google Shape;127;p7" descr="A close up of a sign&#10;&#10;Description automatically generated">
            <a:extLst>
              <a:ext uri="{FF2B5EF4-FFF2-40B4-BE49-F238E27FC236}">
                <a16:creationId xmlns:a16="http://schemas.microsoft.com/office/drawing/2014/main" id="{71B947DF-5603-53AA-DA25-B076ECEC46C3}"/>
              </a:ext>
            </a:extLst>
          </p:cNvPr>
          <p:cNvPicPr preferRelativeResize="0"/>
          <p:nvPr/>
        </p:nvPicPr>
        <p:blipFill rotWithShape="1">
          <a:blip r:embed="rId5">
            <a:alphaModFix/>
          </a:blip>
          <a:srcRect/>
          <a:stretch/>
        </p:blipFill>
        <p:spPr>
          <a:xfrm>
            <a:off x="10087785" y="154104"/>
            <a:ext cx="656636" cy="343507"/>
          </a:xfrm>
          <a:prstGeom prst="rect">
            <a:avLst/>
          </a:prstGeom>
          <a:noFill/>
          <a:ln>
            <a:noFill/>
          </a:ln>
        </p:spPr>
      </p:pic>
      <p:pic>
        <p:nvPicPr>
          <p:cNvPr id="7" name="Google Shape;128;p7" descr="Logo&#10;&#10;Description automatically generated">
            <a:hlinkClick r:id="rId6"/>
            <a:extLst>
              <a:ext uri="{FF2B5EF4-FFF2-40B4-BE49-F238E27FC236}">
                <a16:creationId xmlns:a16="http://schemas.microsoft.com/office/drawing/2014/main" id="{883E0F12-5ED4-AC57-1846-31AA354F50A9}"/>
              </a:ext>
            </a:extLst>
          </p:cNvPr>
          <p:cNvPicPr preferRelativeResize="0"/>
          <p:nvPr/>
        </p:nvPicPr>
        <p:blipFill rotWithShape="1">
          <a:blip r:embed="rId7">
            <a:alphaModFix/>
          </a:blip>
          <a:srcRect/>
          <a:stretch/>
        </p:blipFill>
        <p:spPr>
          <a:xfrm>
            <a:off x="10970758" y="233685"/>
            <a:ext cx="203059" cy="184344"/>
          </a:xfrm>
          <a:prstGeom prst="rect">
            <a:avLst/>
          </a:prstGeom>
          <a:noFill/>
          <a:ln>
            <a:noFill/>
          </a:ln>
        </p:spPr>
      </p:pic>
      <p:pic>
        <p:nvPicPr>
          <p:cNvPr id="10" name="Google Shape;129;p7" descr="A dark room&#10;&#10;Description automatically generated">
            <a:hlinkClick r:id="rId8"/>
            <a:extLst>
              <a:ext uri="{FF2B5EF4-FFF2-40B4-BE49-F238E27FC236}">
                <a16:creationId xmlns:a16="http://schemas.microsoft.com/office/drawing/2014/main" id="{756DA0F2-A9E3-F359-D0AE-3BD5B66FCD3F}"/>
              </a:ext>
            </a:extLst>
          </p:cNvPr>
          <p:cNvPicPr preferRelativeResize="0"/>
          <p:nvPr/>
        </p:nvPicPr>
        <p:blipFill rotWithShape="1">
          <a:blip r:embed="rId9">
            <a:alphaModFix/>
          </a:blip>
          <a:srcRect/>
          <a:stretch/>
        </p:blipFill>
        <p:spPr>
          <a:xfrm>
            <a:off x="11652873" y="233685"/>
            <a:ext cx="184344" cy="184344"/>
          </a:xfrm>
          <a:prstGeom prst="rect">
            <a:avLst/>
          </a:prstGeom>
          <a:noFill/>
          <a:ln>
            <a:noFill/>
          </a:ln>
        </p:spPr>
      </p:pic>
      <p:pic>
        <p:nvPicPr>
          <p:cNvPr id="11" name="Google Shape;130;p7" descr="14 LinkedIn Icons Black Circle Images - LinkedIn Icon Black and White, LinkedIn  Icon Black and White and Round LinkedIn Icon / Newdesignfile.com">
            <a:hlinkClick r:id="rId10"/>
            <a:extLst>
              <a:ext uri="{FF2B5EF4-FFF2-40B4-BE49-F238E27FC236}">
                <a16:creationId xmlns:a16="http://schemas.microsoft.com/office/drawing/2014/main" id="{690662BE-FDD0-F98C-458E-8F7C7FBA477D}"/>
              </a:ext>
            </a:extLst>
          </p:cNvPr>
          <p:cNvPicPr preferRelativeResize="0"/>
          <p:nvPr/>
        </p:nvPicPr>
        <p:blipFill rotWithShape="1">
          <a:blip r:embed="rId11">
            <a:alphaModFix/>
          </a:blip>
          <a:srcRect/>
          <a:stretch/>
        </p:blipFill>
        <p:spPr>
          <a:xfrm>
            <a:off x="11321545" y="213566"/>
            <a:ext cx="216000" cy="216000"/>
          </a:xfrm>
          <a:prstGeom prst="rect">
            <a:avLst/>
          </a:prstGeom>
          <a:noFill/>
          <a:ln>
            <a:noFill/>
          </a:ln>
        </p:spPr>
      </p:pic>
      <p:pic>
        <p:nvPicPr>
          <p:cNvPr id="13" name="Google Shape;131;p7" descr="A purple banner with colorful hand prints&#10;&#10;Description automatically generated">
            <a:hlinkClick r:id="rId12"/>
            <a:extLst>
              <a:ext uri="{FF2B5EF4-FFF2-40B4-BE49-F238E27FC236}">
                <a16:creationId xmlns:a16="http://schemas.microsoft.com/office/drawing/2014/main" id="{ED38CFFB-4EFC-4101-BBC8-A0137E7AC7DA}"/>
              </a:ext>
            </a:extLst>
          </p:cNvPr>
          <p:cNvPicPr preferRelativeResize="0"/>
          <p:nvPr/>
        </p:nvPicPr>
        <p:blipFill rotWithShape="1">
          <a:blip r:embed="rId13">
            <a:alphaModFix/>
          </a:blip>
          <a:srcRect/>
          <a:stretch/>
        </p:blipFill>
        <p:spPr>
          <a:xfrm>
            <a:off x="9510661" y="135801"/>
            <a:ext cx="347069" cy="449707"/>
          </a:xfrm>
          <a:prstGeom prst="rect">
            <a:avLst/>
          </a:prstGeom>
          <a:noFill/>
          <a:ln>
            <a:noFill/>
          </a:ln>
        </p:spPr>
      </p:pic>
      <p:sp>
        <p:nvSpPr>
          <p:cNvPr id="21" name="TextBox 20">
            <a:extLst>
              <a:ext uri="{FF2B5EF4-FFF2-40B4-BE49-F238E27FC236}">
                <a16:creationId xmlns:a16="http://schemas.microsoft.com/office/drawing/2014/main" id="{9C333BAE-6DEC-B6CA-EAD0-5FA71A833BA2}"/>
              </a:ext>
            </a:extLst>
          </p:cNvPr>
          <p:cNvSpPr txBox="1"/>
          <p:nvPr/>
        </p:nvSpPr>
        <p:spPr>
          <a:xfrm>
            <a:off x="4286932" y="6403693"/>
            <a:ext cx="7673788" cy="400110"/>
          </a:xfrm>
          <a:prstGeom prst="rect">
            <a:avLst/>
          </a:prstGeom>
          <a:noFill/>
        </p:spPr>
        <p:txBody>
          <a:bodyPr wrap="square">
            <a:spAutoFit/>
          </a:bodyPr>
          <a:lstStyle/>
          <a:p>
            <a:pPr algn="ctr"/>
            <a:r>
              <a:rPr lang="en-GB" sz="1000" b="0" i="0" u="none" strike="noStrike" dirty="0">
                <a:solidFill>
                  <a:srgbClr val="525252"/>
                </a:solidFill>
                <a:effectLst/>
                <a:latin typeface="Helvetica" pitchFamily="2" charset="0"/>
              </a:rPr>
              <a:t>RR Compliance Associates are a trading style of R&amp;R Compliance Consultants Ltd, a limited company registered in England and Wales (company number 12070286). Our registered office is 51 Lime Street, London, EC3M 7DQ. VAT number 326 1938 96.​</a:t>
            </a:r>
            <a:endParaRPr lang="en-US" sz="1000" dirty="0">
              <a:latin typeface="Helvetica" pitchFamily="2" charset="0"/>
            </a:endParaRPr>
          </a:p>
        </p:txBody>
      </p:sp>
      <p:grpSp>
        <p:nvGrpSpPr>
          <p:cNvPr id="27" name="Group 26">
            <a:extLst>
              <a:ext uri="{FF2B5EF4-FFF2-40B4-BE49-F238E27FC236}">
                <a16:creationId xmlns:a16="http://schemas.microsoft.com/office/drawing/2014/main" id="{5D9CBB4C-8EA8-CB06-D0EC-0BC4374D592A}"/>
              </a:ext>
            </a:extLst>
          </p:cNvPr>
          <p:cNvGrpSpPr/>
          <p:nvPr/>
        </p:nvGrpSpPr>
        <p:grpSpPr>
          <a:xfrm>
            <a:off x="3473118" y="842558"/>
            <a:ext cx="4946094" cy="533422"/>
            <a:chOff x="6126193" y="1242204"/>
            <a:chExt cx="4946094" cy="533422"/>
          </a:xfrm>
        </p:grpSpPr>
        <p:sp>
          <p:nvSpPr>
            <p:cNvPr id="24" name="Chevron 23">
              <a:extLst>
                <a:ext uri="{FF2B5EF4-FFF2-40B4-BE49-F238E27FC236}">
                  <a16:creationId xmlns:a16="http://schemas.microsoft.com/office/drawing/2014/main" id="{3B05B6D8-EB32-2A53-4269-146541B8E163}"/>
                </a:ext>
              </a:extLst>
            </p:cNvPr>
            <p:cNvSpPr/>
            <p:nvPr/>
          </p:nvSpPr>
          <p:spPr>
            <a:xfrm>
              <a:off x="6126193" y="1242204"/>
              <a:ext cx="396815" cy="533422"/>
            </a:xfrm>
            <a:prstGeom prst="chevron">
              <a:avLst/>
            </a:prstGeom>
            <a:solidFill>
              <a:srgbClr val="DFB2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itchFamily="2" charset="0"/>
              </a:endParaRPr>
            </a:p>
          </p:txBody>
        </p:sp>
        <p:sp>
          <p:nvSpPr>
            <p:cNvPr id="25" name="Chevron 24">
              <a:extLst>
                <a:ext uri="{FF2B5EF4-FFF2-40B4-BE49-F238E27FC236}">
                  <a16:creationId xmlns:a16="http://schemas.microsoft.com/office/drawing/2014/main" id="{5CCB4141-EBE4-287A-33D9-AC8AEA3BDB42}"/>
                </a:ext>
              </a:extLst>
            </p:cNvPr>
            <p:cNvSpPr/>
            <p:nvPr/>
          </p:nvSpPr>
          <p:spPr>
            <a:xfrm>
              <a:off x="6766200" y="1242204"/>
              <a:ext cx="4306087" cy="533422"/>
            </a:xfrm>
            <a:prstGeom prst="chevron">
              <a:avLst/>
            </a:prstGeom>
            <a:solidFill>
              <a:srgbClr val="DFB2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Helvetica" pitchFamily="2" charset="0"/>
                </a:rPr>
                <a:t>REGUALTORY UPDATES</a:t>
              </a:r>
            </a:p>
          </p:txBody>
        </p:sp>
        <p:sp>
          <p:nvSpPr>
            <p:cNvPr id="26" name="Chevron 25">
              <a:extLst>
                <a:ext uri="{FF2B5EF4-FFF2-40B4-BE49-F238E27FC236}">
                  <a16:creationId xmlns:a16="http://schemas.microsoft.com/office/drawing/2014/main" id="{DB8AE078-9B71-95DD-CFFA-145C60006791}"/>
                </a:ext>
              </a:extLst>
            </p:cNvPr>
            <p:cNvSpPr/>
            <p:nvPr/>
          </p:nvSpPr>
          <p:spPr>
            <a:xfrm>
              <a:off x="6446196" y="1242204"/>
              <a:ext cx="396815" cy="533422"/>
            </a:xfrm>
            <a:prstGeom prst="chevron">
              <a:avLst/>
            </a:prstGeom>
            <a:solidFill>
              <a:srgbClr val="DFB2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itchFamily="2" charset="0"/>
              </a:endParaRPr>
            </a:p>
          </p:txBody>
        </p:sp>
      </p:grpSp>
      <p:grpSp>
        <p:nvGrpSpPr>
          <p:cNvPr id="36" name="Group 35">
            <a:extLst>
              <a:ext uri="{FF2B5EF4-FFF2-40B4-BE49-F238E27FC236}">
                <a16:creationId xmlns:a16="http://schemas.microsoft.com/office/drawing/2014/main" id="{F6D127E2-3FC6-4D17-8625-0FAF29688F39}"/>
              </a:ext>
            </a:extLst>
          </p:cNvPr>
          <p:cNvGrpSpPr/>
          <p:nvPr/>
        </p:nvGrpSpPr>
        <p:grpSpPr>
          <a:xfrm>
            <a:off x="3473118" y="2353358"/>
            <a:ext cx="4946094" cy="533422"/>
            <a:chOff x="6126193" y="1242204"/>
            <a:chExt cx="4946094" cy="533422"/>
          </a:xfrm>
          <a:solidFill>
            <a:schemeClr val="bg1">
              <a:lumMod val="95000"/>
            </a:schemeClr>
          </a:solidFill>
        </p:grpSpPr>
        <p:sp>
          <p:nvSpPr>
            <p:cNvPr id="37" name="Chevron 36">
              <a:extLst>
                <a:ext uri="{FF2B5EF4-FFF2-40B4-BE49-F238E27FC236}">
                  <a16:creationId xmlns:a16="http://schemas.microsoft.com/office/drawing/2014/main" id="{8A996356-2DEF-8599-8296-E64AEDECECD1}"/>
                </a:ext>
              </a:extLst>
            </p:cNvPr>
            <p:cNvSpPr/>
            <p:nvPr/>
          </p:nvSpPr>
          <p:spPr>
            <a:xfrm>
              <a:off x="6126193" y="1242204"/>
              <a:ext cx="396815" cy="533422"/>
            </a:xfrm>
            <a:prstGeom prst="chevron">
              <a:avLst/>
            </a:prstGeom>
            <a:solidFill>
              <a:srgbClr val="DFB2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sp>
          <p:nvSpPr>
            <p:cNvPr id="38" name="Chevron 37">
              <a:hlinkClick r:id="rId14"/>
              <a:extLst>
                <a:ext uri="{FF2B5EF4-FFF2-40B4-BE49-F238E27FC236}">
                  <a16:creationId xmlns:a16="http://schemas.microsoft.com/office/drawing/2014/main" id="{913319E2-F420-5748-4F44-95F605ADFB9C}"/>
                </a:ext>
              </a:extLst>
            </p:cNvPr>
            <p:cNvSpPr/>
            <p:nvPr/>
          </p:nvSpPr>
          <p:spPr>
            <a:xfrm>
              <a:off x="6766200" y="1242204"/>
              <a:ext cx="4306087" cy="533422"/>
            </a:xfrm>
            <a:prstGeom prst="chevron">
              <a:avLst/>
            </a:prstGeom>
            <a:solidFill>
              <a:srgbClr val="DFB2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Helvetica" pitchFamily="2" charset="0"/>
                </a:rPr>
                <a:t>Download Our Free Desk Aids</a:t>
              </a:r>
              <a:endParaRPr lang="en-US" sz="1800" dirty="0">
                <a:latin typeface="Helvetica" pitchFamily="2" charset="0"/>
              </a:endParaRPr>
            </a:p>
          </p:txBody>
        </p:sp>
        <p:sp>
          <p:nvSpPr>
            <p:cNvPr id="39" name="Chevron 38">
              <a:extLst>
                <a:ext uri="{FF2B5EF4-FFF2-40B4-BE49-F238E27FC236}">
                  <a16:creationId xmlns:a16="http://schemas.microsoft.com/office/drawing/2014/main" id="{6D94D366-ECC6-1773-4C4D-1B51B48F03B8}"/>
                </a:ext>
              </a:extLst>
            </p:cNvPr>
            <p:cNvSpPr/>
            <p:nvPr/>
          </p:nvSpPr>
          <p:spPr>
            <a:xfrm>
              <a:off x="6446196" y="1242204"/>
              <a:ext cx="396815" cy="533422"/>
            </a:xfrm>
            <a:prstGeom prst="chevron">
              <a:avLst/>
            </a:prstGeom>
            <a:solidFill>
              <a:srgbClr val="DFB2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grpSp>
      <p:grpSp>
        <p:nvGrpSpPr>
          <p:cNvPr id="22" name="Group 21">
            <a:extLst>
              <a:ext uri="{FF2B5EF4-FFF2-40B4-BE49-F238E27FC236}">
                <a16:creationId xmlns:a16="http://schemas.microsoft.com/office/drawing/2014/main" id="{637F4FEA-3BF8-C27D-E7BA-075AFD8FB0E4}"/>
              </a:ext>
            </a:extLst>
          </p:cNvPr>
          <p:cNvGrpSpPr/>
          <p:nvPr/>
        </p:nvGrpSpPr>
        <p:grpSpPr>
          <a:xfrm>
            <a:off x="3473118" y="4236728"/>
            <a:ext cx="4946094" cy="533422"/>
            <a:chOff x="6126193" y="1242204"/>
            <a:chExt cx="4946094" cy="533422"/>
          </a:xfrm>
          <a:solidFill>
            <a:schemeClr val="bg1">
              <a:lumMod val="95000"/>
            </a:schemeClr>
          </a:solidFill>
        </p:grpSpPr>
        <p:sp>
          <p:nvSpPr>
            <p:cNvPr id="23" name="Chevron 22">
              <a:extLst>
                <a:ext uri="{FF2B5EF4-FFF2-40B4-BE49-F238E27FC236}">
                  <a16:creationId xmlns:a16="http://schemas.microsoft.com/office/drawing/2014/main" id="{BAFBDB43-8F26-1943-F1E7-BCB88B55C750}"/>
                </a:ext>
              </a:extLst>
            </p:cNvPr>
            <p:cNvSpPr/>
            <p:nvPr/>
          </p:nvSpPr>
          <p:spPr>
            <a:xfrm>
              <a:off x="6126193" y="1242204"/>
              <a:ext cx="396815" cy="533422"/>
            </a:xfrm>
            <a:prstGeom prst="chevron">
              <a:avLst/>
            </a:prstGeom>
            <a:solidFill>
              <a:srgbClr val="DFB2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sp>
          <p:nvSpPr>
            <p:cNvPr id="32" name="Chevron 31">
              <a:hlinkClick r:id="rId15"/>
              <a:extLst>
                <a:ext uri="{FF2B5EF4-FFF2-40B4-BE49-F238E27FC236}">
                  <a16:creationId xmlns:a16="http://schemas.microsoft.com/office/drawing/2014/main" id="{4B2286B4-28ED-B1A7-2F57-2CBA7D706379}"/>
                </a:ext>
              </a:extLst>
            </p:cNvPr>
            <p:cNvSpPr/>
            <p:nvPr/>
          </p:nvSpPr>
          <p:spPr>
            <a:xfrm>
              <a:off x="6766200" y="1242204"/>
              <a:ext cx="4306087" cy="533422"/>
            </a:xfrm>
            <a:prstGeom prst="chevron">
              <a:avLst/>
            </a:prstGeom>
            <a:solidFill>
              <a:srgbClr val="DFB2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latin typeface="Helvetica" pitchFamily="2" charset="0"/>
                </a:rPr>
                <a:t>RegZone.io</a:t>
              </a:r>
              <a:r>
                <a:rPr lang="en-US" sz="1800" dirty="0">
                  <a:latin typeface="Helvetica" pitchFamily="2" charset="0"/>
                </a:rPr>
                <a:t> - innovative AML Tool</a:t>
              </a:r>
            </a:p>
          </p:txBody>
        </p:sp>
        <p:sp>
          <p:nvSpPr>
            <p:cNvPr id="33" name="Chevron 32">
              <a:extLst>
                <a:ext uri="{FF2B5EF4-FFF2-40B4-BE49-F238E27FC236}">
                  <a16:creationId xmlns:a16="http://schemas.microsoft.com/office/drawing/2014/main" id="{39945988-5DB0-2AD5-B0DF-671AAA453462}"/>
                </a:ext>
              </a:extLst>
            </p:cNvPr>
            <p:cNvSpPr/>
            <p:nvPr/>
          </p:nvSpPr>
          <p:spPr>
            <a:xfrm>
              <a:off x="6446196" y="1242204"/>
              <a:ext cx="396815" cy="533422"/>
            </a:xfrm>
            <a:prstGeom prst="chevron">
              <a:avLst/>
            </a:prstGeom>
            <a:solidFill>
              <a:srgbClr val="DFB2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itchFamily="2" charset="0"/>
              </a:endParaRPr>
            </a:p>
          </p:txBody>
        </p:sp>
      </p:grpSp>
      <p:sp>
        <p:nvSpPr>
          <p:cNvPr id="28" name="TextBox 27">
            <a:extLst>
              <a:ext uri="{FF2B5EF4-FFF2-40B4-BE49-F238E27FC236}">
                <a16:creationId xmlns:a16="http://schemas.microsoft.com/office/drawing/2014/main" id="{92C1F9DF-DB29-C914-2E30-BF63A230A3D0}"/>
              </a:ext>
            </a:extLst>
          </p:cNvPr>
          <p:cNvSpPr txBox="1"/>
          <p:nvPr/>
        </p:nvSpPr>
        <p:spPr>
          <a:xfrm>
            <a:off x="4410435" y="3187964"/>
            <a:ext cx="6763382" cy="738664"/>
          </a:xfrm>
          <a:prstGeom prst="rect">
            <a:avLst/>
          </a:prstGeom>
          <a:noFill/>
        </p:spPr>
        <p:txBody>
          <a:bodyPr wrap="square">
            <a:spAutoFit/>
          </a:bodyPr>
          <a:lstStyle/>
          <a:p>
            <a:r>
              <a:rPr lang="en-GB" b="0" i="0" u="none" strike="noStrike" dirty="0">
                <a:solidFill>
                  <a:srgbClr val="000000"/>
                </a:solidFill>
                <a:effectLst/>
                <a:latin typeface="Helvetica" pitchFamily="2" charset="0"/>
              </a:rPr>
              <a:t>We have issued a number of free desk-aid to assist you with understanding, self-assessment and implementation. </a:t>
            </a:r>
          </a:p>
          <a:p>
            <a:pPr marL="400050"/>
            <a:r>
              <a:rPr lang="en-GB" b="0" i="0" u="none" strike="noStrike" dirty="0">
                <a:solidFill>
                  <a:srgbClr val="000000"/>
                </a:solidFill>
                <a:effectLst/>
                <a:latin typeface="Helvetica" pitchFamily="2" charset="0"/>
              </a:rPr>
              <a:t>✅ Download the latest free desk-aid today to evidence compliance</a:t>
            </a:r>
          </a:p>
        </p:txBody>
      </p:sp>
      <p:sp>
        <p:nvSpPr>
          <p:cNvPr id="30" name="TextBox 29">
            <a:extLst>
              <a:ext uri="{FF2B5EF4-FFF2-40B4-BE49-F238E27FC236}">
                <a16:creationId xmlns:a16="http://schemas.microsoft.com/office/drawing/2014/main" id="{718E0B9A-54C6-1AA0-AA5A-E7108C4C8D70}"/>
              </a:ext>
            </a:extLst>
          </p:cNvPr>
          <p:cNvSpPr txBox="1"/>
          <p:nvPr/>
        </p:nvSpPr>
        <p:spPr>
          <a:xfrm>
            <a:off x="4410435" y="4944609"/>
            <a:ext cx="6225988" cy="1169551"/>
          </a:xfrm>
          <a:prstGeom prst="rect">
            <a:avLst/>
          </a:prstGeom>
          <a:noFill/>
        </p:spPr>
        <p:txBody>
          <a:bodyPr wrap="square">
            <a:spAutoFit/>
          </a:bodyPr>
          <a:lstStyle/>
          <a:p>
            <a:pPr algn="l"/>
            <a:r>
              <a:rPr lang="en-GB" b="0" i="0" u="none" strike="noStrike" dirty="0">
                <a:solidFill>
                  <a:srgbClr val="000000"/>
                </a:solidFill>
                <a:effectLst/>
                <a:latin typeface="Helvetica" pitchFamily="2" charset="0"/>
              </a:rPr>
              <a:t>Stay c</a:t>
            </a:r>
            <a:r>
              <a:rPr lang="en-GB" i="0" u="none" strike="noStrike" dirty="0">
                <a:solidFill>
                  <a:srgbClr val="000000"/>
                </a:solidFill>
                <a:effectLst/>
                <a:latin typeface="Helvetica" pitchFamily="2" charset="0"/>
              </a:rPr>
              <a:t>ompliant with automated, real-time checks against global sanctions lists and politically exposed persons (PEPs).</a:t>
            </a:r>
          </a:p>
          <a:p>
            <a:pPr marL="400050" algn="l"/>
            <a:r>
              <a:rPr lang="en-GB" i="0" u="none" strike="noStrike" dirty="0">
                <a:solidFill>
                  <a:srgbClr val="000000"/>
                </a:solidFill>
                <a:effectLst/>
                <a:latin typeface="Helvetica" pitchFamily="2" charset="0"/>
              </a:rPr>
              <a:t>✅ Accurate &amp; fast AML screening</a:t>
            </a:r>
            <a:br>
              <a:rPr lang="en-GB" i="0" u="none" strike="noStrike" dirty="0">
                <a:solidFill>
                  <a:srgbClr val="000000"/>
                </a:solidFill>
                <a:effectLst/>
                <a:latin typeface="Helvetica" pitchFamily="2" charset="0"/>
              </a:rPr>
            </a:br>
            <a:r>
              <a:rPr lang="en-GB" i="0" u="none" strike="noStrike" dirty="0">
                <a:solidFill>
                  <a:srgbClr val="000000"/>
                </a:solidFill>
                <a:effectLst/>
                <a:latin typeface="Helvetica" pitchFamily="2" charset="0"/>
              </a:rPr>
              <a:t>✅ Reduce costs without compromising compliance</a:t>
            </a:r>
            <a:br>
              <a:rPr lang="en-GB" i="0" u="none" strike="noStrike" dirty="0">
                <a:solidFill>
                  <a:srgbClr val="000000"/>
                </a:solidFill>
                <a:effectLst/>
                <a:latin typeface="Helvetica" pitchFamily="2" charset="0"/>
              </a:rPr>
            </a:br>
            <a:r>
              <a:rPr lang="en-GB" i="0" u="none" strike="noStrike" dirty="0">
                <a:solidFill>
                  <a:srgbClr val="000000"/>
                </a:solidFill>
                <a:effectLst/>
                <a:latin typeface="Helvetica" pitchFamily="2" charset="0"/>
              </a:rPr>
              <a:t>✅ User-friendly interface &amp; seamless integration</a:t>
            </a:r>
          </a:p>
        </p:txBody>
      </p:sp>
      <p:sp>
        <p:nvSpPr>
          <p:cNvPr id="34" name="TextBox 33">
            <a:extLst>
              <a:ext uri="{FF2B5EF4-FFF2-40B4-BE49-F238E27FC236}">
                <a16:creationId xmlns:a16="http://schemas.microsoft.com/office/drawing/2014/main" id="{7B9D228E-867A-37AD-FA17-450FF7B5013E}"/>
              </a:ext>
            </a:extLst>
          </p:cNvPr>
          <p:cNvSpPr txBox="1"/>
          <p:nvPr/>
        </p:nvSpPr>
        <p:spPr>
          <a:xfrm>
            <a:off x="614350" y="1977864"/>
            <a:ext cx="2502320" cy="2677656"/>
          </a:xfrm>
          <a:prstGeom prst="rect">
            <a:avLst/>
          </a:prstGeom>
          <a:solidFill>
            <a:srgbClr val="F5F5F5"/>
          </a:solidFill>
          <a:effectLst>
            <a:outerShdw blurRad="63500" sx="102000" sy="102000" algn="ctr" rotWithShape="0">
              <a:prstClr val="black">
                <a:alpha val="40000"/>
              </a:prstClr>
            </a:outerShdw>
          </a:effectLst>
        </p:spPr>
        <p:txBody>
          <a:bodyPr wrap="square">
            <a:spAutoFit/>
          </a:bodyPr>
          <a:lstStyle/>
          <a:p>
            <a:pPr algn="ctr"/>
            <a:endParaRPr lang="en-GB" b="1" i="0" u="none" strike="noStrike" dirty="0">
              <a:solidFill>
                <a:srgbClr val="000000"/>
              </a:solidFill>
              <a:effectLst/>
              <a:latin typeface="Helvetica" pitchFamily="2" charset="0"/>
            </a:endParaRPr>
          </a:p>
          <a:p>
            <a:pPr algn="ctr"/>
            <a:r>
              <a:rPr lang="en-GB" b="1" i="0" u="none" strike="noStrike" dirty="0">
                <a:solidFill>
                  <a:srgbClr val="000000"/>
                </a:solidFill>
                <a:effectLst/>
                <a:latin typeface="Helvetica" pitchFamily="2" charset="0"/>
              </a:rPr>
              <a:t>Need Help? Speak to Our Experts!</a:t>
            </a:r>
          </a:p>
          <a:p>
            <a:pPr algn="ctr"/>
            <a:endParaRPr lang="en-GB" b="1" dirty="0">
              <a:latin typeface="Helvetica" pitchFamily="2" charset="0"/>
            </a:endParaRPr>
          </a:p>
          <a:p>
            <a:pPr algn="ctr"/>
            <a:endParaRPr lang="en-GB" b="1" i="0" u="none" strike="noStrike" dirty="0">
              <a:solidFill>
                <a:srgbClr val="000000"/>
              </a:solidFill>
              <a:effectLst/>
              <a:latin typeface="Helvetica" pitchFamily="2" charset="0"/>
            </a:endParaRPr>
          </a:p>
          <a:p>
            <a:pPr algn="ctr"/>
            <a:r>
              <a:rPr lang="en-GB" b="0" i="0" u="none" strike="noStrike" dirty="0">
                <a:solidFill>
                  <a:srgbClr val="000000"/>
                </a:solidFill>
                <a:effectLst/>
                <a:latin typeface="Helvetica" pitchFamily="2" charset="0"/>
              </a:rPr>
              <a:t>Book a free consultation and get </a:t>
            </a:r>
            <a:r>
              <a:rPr lang="en-GB" b="1" i="0" u="none" strike="noStrike" dirty="0">
                <a:solidFill>
                  <a:srgbClr val="000000"/>
                </a:solidFill>
                <a:effectLst/>
                <a:latin typeface="Helvetica" pitchFamily="2" charset="0"/>
              </a:rPr>
              <a:t>tailored compliance solutions</a:t>
            </a:r>
            <a:r>
              <a:rPr lang="en-GB" b="0" i="0" u="none" strike="noStrike" dirty="0">
                <a:solidFill>
                  <a:srgbClr val="000000"/>
                </a:solidFill>
                <a:effectLst/>
                <a:latin typeface="Helvetica" pitchFamily="2" charset="0"/>
              </a:rPr>
              <a:t> to navigate FCA, ICO or EEA related regulations with ease.</a:t>
            </a:r>
          </a:p>
          <a:p>
            <a:pPr algn="ctr"/>
            <a:br>
              <a:rPr lang="en-GB" b="0" i="0" u="none" strike="noStrike" dirty="0">
                <a:solidFill>
                  <a:srgbClr val="000000"/>
                </a:solidFill>
                <a:effectLst/>
                <a:latin typeface="Helvetica" pitchFamily="2" charset="0"/>
              </a:rPr>
            </a:br>
            <a:r>
              <a:rPr lang="en-GB" b="0" i="0" u="none" strike="noStrike" dirty="0">
                <a:solidFill>
                  <a:srgbClr val="000000"/>
                </a:solidFill>
                <a:effectLst/>
                <a:latin typeface="Helvetica" pitchFamily="2" charset="0"/>
              </a:rPr>
              <a:t> </a:t>
            </a:r>
            <a:r>
              <a:rPr lang="en-GB" b="1" i="0" u="none" strike="noStrike" dirty="0">
                <a:solidFill>
                  <a:srgbClr val="000000"/>
                </a:solidFill>
                <a:effectLst/>
                <a:latin typeface="Helvetica" pitchFamily="2" charset="0"/>
                <a:hlinkClick r:id="" action="ppaction://noaction"/>
              </a:rPr>
              <a:t>Book a Free Consultation</a:t>
            </a:r>
            <a:r>
              <a:rPr lang="en-GB" b="0" i="0" u="none" strike="noStrike" dirty="0">
                <a:solidFill>
                  <a:srgbClr val="000000"/>
                </a:solidFill>
                <a:effectLst/>
                <a:latin typeface="Helvetica" pitchFamily="2" charset="0"/>
              </a:rPr>
              <a:t> </a:t>
            </a:r>
          </a:p>
        </p:txBody>
      </p:sp>
      <p:sp>
        <p:nvSpPr>
          <p:cNvPr id="41" name="TextBox 40">
            <a:extLst>
              <a:ext uri="{FF2B5EF4-FFF2-40B4-BE49-F238E27FC236}">
                <a16:creationId xmlns:a16="http://schemas.microsoft.com/office/drawing/2014/main" id="{F1E38178-169A-54A9-4302-060711F9BE1E}"/>
              </a:ext>
            </a:extLst>
          </p:cNvPr>
          <p:cNvSpPr txBox="1"/>
          <p:nvPr/>
        </p:nvSpPr>
        <p:spPr>
          <a:xfrm>
            <a:off x="4410435" y="1547363"/>
            <a:ext cx="7426782" cy="523220"/>
          </a:xfrm>
          <a:prstGeom prst="rect">
            <a:avLst/>
          </a:prstGeom>
          <a:noFill/>
        </p:spPr>
        <p:txBody>
          <a:bodyPr wrap="square">
            <a:spAutoFit/>
          </a:bodyPr>
          <a:lstStyle/>
          <a:p>
            <a:r>
              <a:rPr lang="en-GB" b="0" i="0" u="none" strike="noStrike" dirty="0">
                <a:solidFill>
                  <a:srgbClr val="000000"/>
                </a:solidFill>
                <a:effectLst/>
                <a:latin typeface="Helvetica" pitchFamily="2" charset="0"/>
              </a:rPr>
              <a:t>Stay ahead of regulatory changes with our regulatory updates, expert insights, and industry best practices – </a:t>
            </a:r>
            <a:r>
              <a:rPr lang="en-GB" dirty="0">
                <a:latin typeface="Helvetica" pitchFamily="2" charset="0"/>
              </a:rPr>
              <a:t>just read the update below and share with colleagues</a:t>
            </a:r>
            <a:r>
              <a:rPr lang="en-GB" b="0" i="0" u="none" strike="noStrike" dirty="0">
                <a:solidFill>
                  <a:srgbClr val="000000"/>
                </a:solidFill>
                <a:effectLst/>
                <a:latin typeface="Helvetica" pitchFamily="2" charset="0"/>
              </a:rPr>
              <a:t>.</a:t>
            </a:r>
            <a:endParaRPr lang="en-US" dirty="0">
              <a:latin typeface="Helvetica" pitchFamily="2" charset="0"/>
            </a:endParaRPr>
          </a:p>
        </p:txBody>
      </p:sp>
    </p:spTree>
    <p:extLst>
      <p:ext uri="{BB962C8B-B14F-4D97-AF65-F5344CB8AC3E}">
        <p14:creationId xmlns:p14="http://schemas.microsoft.com/office/powerpoint/2010/main" val="69289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52"/>
        <p:cNvGrpSpPr/>
        <p:nvPr/>
      </p:nvGrpSpPr>
      <p:grpSpPr>
        <a:xfrm>
          <a:off x="0" y="0"/>
          <a:ext cx="0" cy="0"/>
          <a:chOff x="0" y="0"/>
          <a:chExt cx="0" cy="0"/>
        </a:xfrm>
      </p:grpSpPr>
      <p:graphicFrame>
        <p:nvGraphicFramePr>
          <p:cNvPr id="153" name="Google Shape;153;g3196dd8bed4_0_16"/>
          <p:cNvGraphicFramePr/>
          <p:nvPr>
            <p:extLst>
              <p:ext uri="{D42A27DB-BD31-4B8C-83A1-F6EECF244321}">
                <p14:modId xmlns:p14="http://schemas.microsoft.com/office/powerpoint/2010/main" val="895708487"/>
              </p:ext>
            </p:extLst>
          </p:nvPr>
        </p:nvGraphicFramePr>
        <p:xfrm>
          <a:off x="0" y="651706"/>
          <a:ext cx="12192000" cy="6324125"/>
        </p:xfrm>
        <a:graphic>
          <a:graphicData uri="http://schemas.openxmlformats.org/drawingml/2006/table">
            <a:tbl>
              <a:tblPr firstRow="1" bandRow="1">
                <a:noFill/>
                <a:tableStyleId>{D2935181-AA13-4BF9-A24B-BECD9D54F334}</a:tableStyleId>
              </a:tblPr>
              <a:tblGrid>
                <a:gridCol w="2097741">
                  <a:extLst>
                    <a:ext uri="{9D8B030D-6E8A-4147-A177-3AD203B41FA5}">
                      <a16:colId xmlns:a16="http://schemas.microsoft.com/office/drawing/2014/main" val="20000"/>
                    </a:ext>
                  </a:extLst>
                </a:gridCol>
                <a:gridCol w="6481483">
                  <a:extLst>
                    <a:ext uri="{9D8B030D-6E8A-4147-A177-3AD203B41FA5}">
                      <a16:colId xmlns:a16="http://schemas.microsoft.com/office/drawing/2014/main" val="20001"/>
                    </a:ext>
                  </a:extLst>
                </a:gridCol>
                <a:gridCol w="3612776">
                  <a:extLst>
                    <a:ext uri="{9D8B030D-6E8A-4147-A177-3AD203B41FA5}">
                      <a16:colId xmlns:a16="http://schemas.microsoft.com/office/drawing/2014/main" val="20002"/>
                    </a:ext>
                  </a:extLst>
                </a:gridCol>
              </a:tblGrid>
              <a:tr h="271270">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dirty="0">
                          <a:latin typeface="Helvetica Neue"/>
                          <a:ea typeface="Helvetica Neue"/>
                          <a:cs typeface="Helvetica Neue"/>
                          <a:sym typeface="Helvetica Neue"/>
                        </a:rPr>
                        <a:t>Update</a:t>
                      </a:r>
                      <a:endParaRPr sz="1400" u="none" strike="noStrike" cap="none" dirty="0">
                        <a:latin typeface="Helvetica Neue"/>
                        <a:ea typeface="Helvetica Neue"/>
                        <a:cs typeface="Helvetica Neue"/>
                        <a:sym typeface="Helvetica Neue"/>
                      </a:endParaRPr>
                    </a:p>
                  </a:txBody>
                  <a:tcPr marL="91450" marR="91450" marT="46800" marB="45725">
                    <a:lnB w="9525" cap="flat" cmpd="sng">
                      <a:solidFill>
                        <a:srgbClr val="000000">
                          <a:alpha val="0"/>
                        </a:srgbClr>
                      </a:solidFill>
                      <a:prstDash val="solid"/>
                      <a:round/>
                      <a:headEnd type="none" w="sm" len="sm"/>
                      <a:tailEnd type="none" w="sm" len="sm"/>
                    </a:lnB>
                    <a:solidFill>
                      <a:srgbClr val="DFB2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latin typeface="Helvetica Neue"/>
                          <a:ea typeface="Helvetica Neue"/>
                          <a:cs typeface="Helvetica Neue"/>
                          <a:sym typeface="Helvetica Neue"/>
                        </a:rPr>
                        <a:t>Summary</a:t>
                      </a:r>
                      <a:endParaRPr sz="1400" u="none" strike="noStrike" cap="none">
                        <a:latin typeface="Helvetica Neue"/>
                        <a:ea typeface="Helvetica Neue"/>
                        <a:cs typeface="Helvetica Neue"/>
                        <a:sym typeface="Helvetica Neue"/>
                      </a:endParaRPr>
                    </a:p>
                  </a:txBody>
                  <a:tcPr marL="91450" marR="91450" marT="46800" marB="45725">
                    <a:lnB w="9525" cap="flat" cmpd="sng">
                      <a:solidFill>
                        <a:srgbClr val="000000">
                          <a:alpha val="0"/>
                        </a:srgbClr>
                      </a:solidFill>
                      <a:prstDash val="solid"/>
                      <a:round/>
                      <a:headEnd type="none" w="sm" len="sm"/>
                      <a:tailEnd type="none" w="sm" len="sm"/>
                    </a:lnB>
                    <a:solidFill>
                      <a:srgbClr val="DFB2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latin typeface="Helvetica Neue"/>
                          <a:ea typeface="Helvetica Neue"/>
                          <a:cs typeface="Helvetica Neue"/>
                          <a:sym typeface="Helvetica Neue"/>
                        </a:rPr>
                        <a:t>Action for firms </a:t>
                      </a:r>
                      <a:endParaRPr sz="1400" u="none" strike="noStrike" cap="none">
                        <a:latin typeface="Helvetica Neue"/>
                        <a:ea typeface="Helvetica Neue"/>
                        <a:cs typeface="Helvetica Neue"/>
                        <a:sym typeface="Helvetica Neue"/>
                      </a:endParaRPr>
                    </a:p>
                  </a:txBody>
                  <a:tcPr marL="91450" marR="91450" marT="46800" marB="45725">
                    <a:lnB w="9525" cap="flat" cmpd="sng">
                      <a:solidFill>
                        <a:srgbClr val="000000">
                          <a:alpha val="0"/>
                        </a:srgbClr>
                      </a:solidFill>
                      <a:prstDash val="solid"/>
                      <a:round/>
                      <a:headEnd type="none" w="sm" len="sm"/>
                      <a:tailEnd type="none" w="sm" len="sm"/>
                    </a:lnB>
                    <a:solidFill>
                      <a:srgbClr val="DFB200"/>
                    </a:solidFill>
                  </a:tcPr>
                </a:tc>
                <a:extLst>
                  <a:ext uri="{0D108BD9-81ED-4DB2-BD59-A6C34878D82A}">
                    <a16:rowId xmlns:a16="http://schemas.microsoft.com/office/drawing/2014/main" val="10000"/>
                  </a:ext>
                </a:extLst>
              </a:tr>
              <a:tr h="5957893">
                <a:tc>
                  <a:txBody>
                    <a:bodyPr/>
                    <a:lstStyle/>
                    <a:p>
                      <a:pPr marL="0" marR="0" lvl="0" indent="0" algn="l" rtl="0">
                        <a:lnSpc>
                          <a:spcPct val="110000"/>
                        </a:lnSpc>
                        <a:spcBef>
                          <a:spcPts val="0"/>
                        </a:spcBef>
                        <a:spcAft>
                          <a:spcPts val="0"/>
                        </a:spcAft>
                        <a:buClr>
                          <a:schemeClr val="dk1"/>
                        </a:buClr>
                        <a:buSzPts val="1100"/>
                        <a:buFont typeface="Arial"/>
                        <a:buNone/>
                      </a:pPr>
                      <a:r>
                        <a:rPr lang="en-GB" sz="1400" b="1" i="0" u="none" strike="noStrike" cap="none" dirty="0">
                          <a:solidFill>
                            <a:schemeClr val="dk1"/>
                          </a:solidFill>
                          <a:effectLst/>
                          <a:latin typeface="Calibri"/>
                          <a:ea typeface="Calibri"/>
                          <a:cs typeface="Calibri"/>
                          <a:sym typeface="Arial"/>
                        </a:rPr>
                        <a:t>High Court clarification regarding Data Subject Access Request form </a:t>
                      </a:r>
                    </a:p>
                    <a:p>
                      <a:pPr marL="0" marR="0" lvl="0" indent="0" algn="l" rtl="0">
                        <a:lnSpc>
                          <a:spcPct val="110000"/>
                        </a:lnSpc>
                        <a:spcBef>
                          <a:spcPts val="0"/>
                        </a:spcBef>
                        <a:spcAft>
                          <a:spcPts val="0"/>
                        </a:spcAft>
                        <a:buClr>
                          <a:schemeClr val="dk1"/>
                        </a:buClr>
                        <a:buSzPts val="1100"/>
                        <a:buFont typeface="Arial"/>
                        <a:buNone/>
                      </a:pPr>
                      <a:endParaRPr lang="en-GB" sz="1400" b="0" i="0" u="none" strike="noStrike" cap="none" dirty="0">
                        <a:solidFill>
                          <a:schemeClr val="dk1"/>
                        </a:solidFill>
                        <a:effectLst/>
                        <a:latin typeface="Calibri"/>
                        <a:ea typeface="Arial"/>
                        <a:cs typeface="Calibri"/>
                        <a:sym typeface="Arial"/>
                      </a:endParaRPr>
                    </a:p>
                    <a:p>
                      <a:pPr marL="0" marR="0" lvl="0" indent="0" algn="l" rtl="0">
                        <a:lnSpc>
                          <a:spcPct val="110000"/>
                        </a:lnSpc>
                        <a:spcBef>
                          <a:spcPts val="0"/>
                        </a:spcBef>
                        <a:spcAft>
                          <a:spcPts val="0"/>
                        </a:spcAft>
                        <a:buClr>
                          <a:schemeClr val="dk1"/>
                        </a:buClr>
                        <a:buSzPts val="1100"/>
                        <a:buFont typeface="Arial"/>
                        <a:buNone/>
                      </a:pPr>
                      <a:r>
                        <a:rPr lang="en-GB" sz="1200" u="none" strike="noStrike" cap="none" dirty="0">
                          <a:latin typeface="Arial"/>
                          <a:ea typeface="Arial"/>
                          <a:cs typeface="Arial"/>
                          <a:sym typeface="Arial"/>
                        </a:rPr>
                        <a:t>This applies to: all firms</a:t>
                      </a:r>
                      <a:endParaRPr sz="120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rgbClr val="FF0000"/>
                        </a:solidFill>
                        <a:latin typeface="Helvetica Neue"/>
                        <a:ea typeface="Helvetica Neue"/>
                        <a:cs typeface="Helvetica Neue"/>
                        <a:sym typeface="Helvetica Neue"/>
                      </a:endParaRPr>
                    </a:p>
                  </a:txBody>
                  <a:tcPr marL="91450" marR="91450" marT="180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r>
                        <a:rPr lang="en-GB" sz="1400" b="0" i="0" u="none" strike="noStrike" cap="none" dirty="0">
                          <a:solidFill>
                            <a:schemeClr val="dk1"/>
                          </a:solidFill>
                          <a:effectLst/>
                          <a:latin typeface="Calibri"/>
                          <a:ea typeface="Calibri"/>
                          <a:cs typeface="Calibri"/>
                          <a:sym typeface="Arial"/>
                        </a:rPr>
                        <a:t>​A recent High Court ruling involving Mike Ashley, founder of Sports Direct and HMRC, has provided significant guidance on handling data subject access requests (DSARs). The dispute stemmed from HMRC’s handling of Mr Ashley’s DSAR related to a tax enquiry into property valuations, where HMRC adopted a restrictive approach, limiting searches and withholding data based on exemptions.</a:t>
                      </a:r>
                    </a:p>
                    <a:p>
                      <a:r>
                        <a:rPr lang="en-GB" sz="1400" b="1" i="0" u="none" strike="noStrike" cap="none" dirty="0">
                          <a:solidFill>
                            <a:schemeClr val="dk1"/>
                          </a:solidFill>
                          <a:effectLst/>
                          <a:latin typeface="Calibri"/>
                          <a:ea typeface="Calibri"/>
                          <a:cs typeface="Calibri"/>
                          <a:sym typeface="Arial"/>
                        </a:rPr>
                        <a:t>Key Learning Points for Businesses:</a:t>
                      </a:r>
                      <a:endParaRPr lang="en-GB" sz="1400" b="0" i="0" u="none" strike="noStrike" cap="none" dirty="0">
                        <a:solidFill>
                          <a:schemeClr val="dk1"/>
                        </a:solidFill>
                        <a:effectLst/>
                        <a:latin typeface="Calibri"/>
                        <a:ea typeface="Calibri"/>
                        <a:cs typeface="Calibri"/>
                        <a:sym typeface="Arial"/>
                      </a:endParaRPr>
                    </a:p>
                    <a:p>
                      <a:r>
                        <a:rPr lang="en-GB" sz="1400" b="1" i="0" u="none" strike="noStrike" cap="none" dirty="0">
                          <a:solidFill>
                            <a:schemeClr val="dk1"/>
                          </a:solidFill>
                          <a:effectLst/>
                          <a:latin typeface="Calibri"/>
                          <a:ea typeface="Calibri"/>
                          <a:cs typeface="Calibri"/>
                          <a:sym typeface="Arial"/>
                        </a:rPr>
                        <a:t>Scope of Search:</a:t>
                      </a:r>
                      <a:endParaRPr lang="en-GB" sz="1400" b="0" i="0" u="none" strike="noStrike" cap="none" dirty="0">
                        <a:solidFill>
                          <a:schemeClr val="dk1"/>
                        </a:solidFill>
                        <a:effectLst/>
                        <a:latin typeface="Calibri"/>
                        <a:ea typeface="Calibri"/>
                        <a:cs typeface="Calibri"/>
                        <a:sym typeface="Arial"/>
                      </a:endParaRPr>
                    </a:p>
                    <a:p>
                      <a:pPr lvl="1"/>
                      <a:r>
                        <a:rPr lang="en-GB" sz="1400" b="0" i="0" u="none" strike="noStrike" cap="none" dirty="0">
                          <a:solidFill>
                            <a:schemeClr val="dk1"/>
                          </a:solidFill>
                          <a:effectLst/>
                          <a:latin typeface="Calibri"/>
                          <a:ea typeface="Calibri"/>
                          <a:cs typeface="Calibri"/>
                          <a:sym typeface="Arial"/>
                        </a:rPr>
                        <a:t>Businesses must adopt a holistic approach, ensuring searches cover all departments potentially holding personal data, irrespective of divisions.</a:t>
                      </a:r>
                    </a:p>
                    <a:p>
                      <a:pPr lvl="1"/>
                      <a:r>
                        <a:rPr lang="en-GB" sz="1400" b="0" i="0" u="none" strike="noStrike" cap="none" dirty="0">
                          <a:solidFill>
                            <a:schemeClr val="dk1"/>
                          </a:solidFill>
                          <a:effectLst/>
                          <a:latin typeface="Calibri"/>
                          <a:ea typeface="Calibri"/>
                          <a:cs typeface="Calibri"/>
                          <a:sym typeface="Arial"/>
                        </a:rPr>
                        <a:t>Groups of companies may need to consider searches across different entities, especially if services or data processing is shared.</a:t>
                      </a:r>
                    </a:p>
                    <a:p>
                      <a:r>
                        <a:rPr lang="en-GB" sz="1400" b="1" i="0" u="none" strike="noStrike" cap="none" dirty="0">
                          <a:solidFill>
                            <a:schemeClr val="dk1"/>
                          </a:solidFill>
                          <a:effectLst/>
                          <a:latin typeface="Calibri"/>
                          <a:ea typeface="Calibri"/>
                          <a:cs typeface="Calibri"/>
                          <a:sym typeface="Arial"/>
                        </a:rPr>
                        <a:t>Personal Data Definition:</a:t>
                      </a:r>
                      <a:endParaRPr lang="en-GB" sz="1400" b="0" i="0" u="none" strike="noStrike" cap="none" dirty="0">
                        <a:solidFill>
                          <a:schemeClr val="dk1"/>
                        </a:solidFill>
                        <a:effectLst/>
                        <a:latin typeface="Calibri"/>
                        <a:ea typeface="Calibri"/>
                        <a:cs typeface="Calibri"/>
                        <a:sym typeface="Arial"/>
                      </a:endParaRPr>
                    </a:p>
                    <a:p>
                      <a:pPr lvl="1"/>
                      <a:r>
                        <a:rPr lang="en-GB" sz="1400" b="0" i="0" u="none" strike="noStrike" cap="none" dirty="0">
                          <a:solidFill>
                            <a:schemeClr val="dk1"/>
                          </a:solidFill>
                          <a:effectLst/>
                          <a:latin typeface="Calibri"/>
                          <a:ea typeface="Calibri"/>
                          <a:cs typeface="Calibri"/>
                          <a:sym typeface="Arial"/>
                        </a:rPr>
                        <a:t>The court emphasised a broader interpretation, clarifying that personal data includes information directly linked to or impacting the individual rather than solely data explicitly identifying them. Consistency in identifying personal data across departments is essential to avoid disputes.</a:t>
                      </a:r>
                    </a:p>
                    <a:p>
                      <a:r>
                        <a:rPr lang="en-GB" sz="1400" b="1" i="0" u="none" strike="noStrike" cap="none" dirty="0">
                          <a:solidFill>
                            <a:schemeClr val="dk1"/>
                          </a:solidFill>
                          <a:effectLst/>
                          <a:latin typeface="Calibri"/>
                          <a:ea typeface="Calibri"/>
                          <a:cs typeface="Calibri"/>
                          <a:sym typeface="Arial"/>
                        </a:rPr>
                        <a:t>Reasonable and Proportionate Searches:</a:t>
                      </a:r>
                      <a:endParaRPr lang="en-GB" sz="1400" b="0" i="0" u="none" strike="noStrike" cap="none" dirty="0">
                        <a:solidFill>
                          <a:schemeClr val="dk1"/>
                        </a:solidFill>
                        <a:effectLst/>
                        <a:latin typeface="Calibri"/>
                        <a:ea typeface="Calibri"/>
                        <a:cs typeface="Calibri"/>
                        <a:sym typeface="Arial"/>
                      </a:endParaRPr>
                    </a:p>
                    <a:p>
                      <a:pPr lvl="1"/>
                      <a:r>
                        <a:rPr lang="en-GB" sz="1400" b="0" i="0" u="none" strike="noStrike" cap="none" dirty="0">
                          <a:solidFill>
                            <a:schemeClr val="dk1"/>
                          </a:solidFill>
                          <a:effectLst/>
                          <a:latin typeface="Calibri"/>
                          <a:ea typeface="Calibri"/>
                          <a:cs typeface="Calibri"/>
                          <a:sym typeface="Arial"/>
                        </a:rPr>
                        <a:t>Businesses cannot rely solely on the time and resources spent to justify limited searches. Efforts must remain reasonable and proportionate relative to organisational resources and the nature of the request.</a:t>
                      </a:r>
                    </a:p>
                    <a:p>
                      <a:r>
                        <a:rPr lang="en-GB" sz="1400" b="1" i="0" u="none" strike="noStrike" cap="none" dirty="0">
                          <a:solidFill>
                            <a:schemeClr val="dk1"/>
                          </a:solidFill>
                          <a:effectLst/>
                          <a:latin typeface="Calibri"/>
                          <a:ea typeface="Calibri"/>
                          <a:cs typeface="Calibri"/>
                          <a:sym typeface="Arial"/>
                        </a:rPr>
                        <a:t>Exemptions and Prejudice:</a:t>
                      </a:r>
                      <a:endParaRPr lang="en-GB" sz="1400" b="0" i="0" u="none" strike="noStrike" cap="none" dirty="0">
                        <a:solidFill>
                          <a:schemeClr val="dk1"/>
                        </a:solidFill>
                        <a:effectLst/>
                        <a:latin typeface="Calibri"/>
                        <a:ea typeface="Calibri"/>
                        <a:cs typeface="Calibri"/>
                        <a:sym typeface="Arial"/>
                      </a:endParaRPr>
                    </a:p>
                    <a:p>
                      <a:pPr lvl="1"/>
                      <a:r>
                        <a:rPr lang="en-GB" sz="1400" b="0" i="0" u="none" strike="noStrike" cap="none" dirty="0">
                          <a:solidFill>
                            <a:schemeClr val="dk1"/>
                          </a:solidFill>
                          <a:effectLst/>
                          <a:latin typeface="Calibri"/>
                          <a:ea typeface="Calibri"/>
                          <a:cs typeface="Calibri"/>
                          <a:sym typeface="Arial"/>
                        </a:rPr>
                        <a:t>Exemptions, like the tax exemption used by HMRC, require strong evidence of a genuine likelihood of prejudice. Blanket exemptions are not accepted.</a:t>
                      </a:r>
                    </a:p>
                    <a:p>
                      <a:r>
                        <a:rPr lang="en-GB" sz="1400" b="1" i="0" u="none" strike="noStrike" cap="none" dirty="0">
                          <a:solidFill>
                            <a:schemeClr val="dk1"/>
                          </a:solidFill>
                          <a:effectLst/>
                          <a:latin typeface="Calibri"/>
                          <a:ea typeface="Calibri"/>
                          <a:cs typeface="Calibri"/>
                          <a:sym typeface="Arial"/>
                        </a:rPr>
                        <a:t>Intelligibility of Responses:</a:t>
                      </a:r>
                      <a:endParaRPr lang="en-GB" sz="1400" b="0" i="0" u="none" strike="noStrike" cap="none" dirty="0">
                        <a:solidFill>
                          <a:schemeClr val="dk1"/>
                        </a:solidFill>
                        <a:effectLst/>
                        <a:latin typeface="Calibri"/>
                        <a:ea typeface="Calibri"/>
                        <a:cs typeface="Calibri"/>
                        <a:sym typeface="Arial"/>
                      </a:endParaRPr>
                    </a:p>
                    <a:p>
                      <a:pPr lvl="1"/>
                      <a:r>
                        <a:rPr lang="en-GB" sz="1400" b="0" i="0" u="none" strike="noStrike" cap="none" dirty="0">
                          <a:solidFill>
                            <a:schemeClr val="dk1"/>
                          </a:solidFill>
                          <a:effectLst/>
                          <a:latin typeface="Calibri"/>
                          <a:ea typeface="Calibri"/>
                          <a:cs typeface="Calibri"/>
                          <a:sym typeface="Arial"/>
                        </a:rPr>
                        <a:t>Responses must remain intelligible, ensuring context is preserved. Excessive redactions making data meaningless are inadequate; additional contextual information should be provided when necessary for clarity.</a:t>
                      </a:r>
                    </a:p>
                  </a:txBody>
                  <a:tcPr marL="91450" marR="91450" marT="180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chemeClr val="dk1"/>
                        </a:buClr>
                        <a:buSzPts val="1100"/>
                        <a:buFont typeface="Arial" panose="020B0604020202020204" pitchFamily="34" charset="0"/>
                        <a:buNone/>
                      </a:pPr>
                      <a:r>
                        <a:rPr lang="en-GB" sz="1100" b="1" u="none" strike="noStrike" cap="none" dirty="0">
                          <a:latin typeface="Arial"/>
                          <a:ea typeface="Arial"/>
                          <a:cs typeface="Arial"/>
                          <a:sym typeface="Arial"/>
                        </a:rPr>
                        <a:t>Action to Take:</a:t>
                      </a:r>
                      <a:endParaRPr lang="en-GB" sz="1200" u="none" strike="noStrike" cap="none" dirty="0">
                        <a:latin typeface="Arial"/>
                        <a:ea typeface="Arial"/>
                        <a:cs typeface="Arial"/>
                        <a:sym typeface="Arial"/>
                      </a:endParaRPr>
                    </a:p>
                    <a:p>
                      <a:pPr marL="342900" indent="-342900">
                        <a:buFont typeface="+mj-lt"/>
                        <a:buAutoNum type="arabicPeriod"/>
                      </a:pPr>
                      <a:r>
                        <a:rPr lang="en-GB" sz="1400" b="0" i="0" u="none" strike="noStrike" cap="none" dirty="0">
                          <a:solidFill>
                            <a:schemeClr val="dk1"/>
                          </a:solidFill>
                          <a:effectLst/>
                          <a:latin typeface="Calibri"/>
                          <a:ea typeface="Calibri"/>
                          <a:cs typeface="Calibri"/>
                          <a:sym typeface="Arial"/>
                        </a:rPr>
                        <a:t>Review the judgement </a:t>
                      </a:r>
                      <a:r>
                        <a:rPr lang="en-GB" sz="1400" b="0" i="0" u="none" strike="noStrike" cap="none" dirty="0">
                          <a:solidFill>
                            <a:schemeClr val="dk1"/>
                          </a:solidFill>
                          <a:effectLst/>
                          <a:latin typeface="Calibri"/>
                          <a:ea typeface="Calibri"/>
                          <a:cs typeface="Calibri"/>
                          <a:sym typeface="Arial"/>
                          <a:hlinkClick r:id="rId3"/>
                        </a:rPr>
                        <a:t>here</a:t>
                      </a:r>
                      <a:r>
                        <a:rPr lang="en-GB" sz="1400" b="0" i="0" u="none" strike="noStrike" cap="none" dirty="0">
                          <a:solidFill>
                            <a:schemeClr val="dk1"/>
                          </a:solidFill>
                          <a:effectLst/>
                          <a:latin typeface="Calibri"/>
                          <a:ea typeface="Calibri"/>
                          <a:cs typeface="Calibri"/>
                          <a:sym typeface="Arial"/>
                        </a:rPr>
                        <a:t>.</a:t>
                      </a:r>
                    </a:p>
                    <a:p>
                      <a:pPr marL="342900" indent="-342900">
                        <a:buFont typeface="+mj-lt"/>
                        <a:buAutoNum type="arabicPeriod"/>
                      </a:pPr>
                      <a:r>
                        <a:rPr lang="en-GB" sz="1400" b="0" i="0" u="none" strike="noStrike" cap="none" dirty="0">
                          <a:solidFill>
                            <a:schemeClr val="dk1"/>
                          </a:solidFill>
                          <a:effectLst/>
                          <a:latin typeface="Calibri"/>
                          <a:ea typeface="Calibri"/>
                          <a:cs typeface="Calibri"/>
                          <a:sym typeface="Arial"/>
                        </a:rPr>
                        <a:t>Review internal arrangements to ensure compliance with new interpretations.</a:t>
                      </a:r>
                    </a:p>
                  </a:txBody>
                  <a:tcPr marL="91450" marR="91450" marT="180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54" name="Google Shape;154;g3196dd8bed4_0_16"/>
          <p:cNvSpPr/>
          <p:nvPr/>
        </p:nvSpPr>
        <p:spPr>
          <a:xfrm>
            <a:off x="-1" y="91"/>
            <a:ext cx="12192000" cy="651600"/>
          </a:xfrm>
          <a:prstGeom prst="rect">
            <a:avLst/>
          </a:prstGeom>
          <a:solidFill>
            <a:schemeClr val="lt1"/>
          </a:solidFill>
          <a:ln>
            <a:noFill/>
          </a:ln>
          <a:effectLst>
            <a:outerShdw blurRad="127000" dist="127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73"/>
              <a:buFont typeface="Arial"/>
              <a:buNone/>
            </a:pPr>
            <a:endParaRPr sz="1873" b="0" i="0" u="none" strike="noStrike" cap="none">
              <a:solidFill>
                <a:srgbClr val="FFFFFF"/>
              </a:solidFill>
              <a:latin typeface="Helvetica Neue"/>
              <a:ea typeface="Helvetica Neue"/>
              <a:cs typeface="Helvetica Neue"/>
              <a:sym typeface="Helvetica Neue"/>
            </a:endParaRPr>
          </a:p>
        </p:txBody>
      </p:sp>
      <p:sp>
        <p:nvSpPr>
          <p:cNvPr id="155" name="Google Shape;155;g3196dd8bed4_0_16"/>
          <p:cNvSpPr/>
          <p:nvPr/>
        </p:nvSpPr>
        <p:spPr>
          <a:xfrm>
            <a:off x="0" y="69470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52"/>
              <a:buFont typeface="Arial"/>
              <a:buNone/>
            </a:pPr>
            <a:endParaRPr sz="1452" b="1" i="0" u="none" strike="noStrike" cap="none">
              <a:solidFill>
                <a:srgbClr val="FFFFFF"/>
              </a:solidFill>
              <a:latin typeface="Helvetica Neue"/>
              <a:ea typeface="Helvetica Neue"/>
              <a:cs typeface="Helvetica Neue"/>
              <a:sym typeface="Helvetica Neue"/>
            </a:endParaRPr>
          </a:p>
        </p:txBody>
      </p:sp>
      <p:sp>
        <p:nvSpPr>
          <p:cNvPr id="156" name="Google Shape;156;g3196dd8bed4_0_16"/>
          <p:cNvSpPr/>
          <p:nvPr/>
        </p:nvSpPr>
        <p:spPr>
          <a:xfrm>
            <a:off x="1617385" y="119255"/>
            <a:ext cx="10415100" cy="41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95"/>
              <a:buFont typeface="Arial"/>
              <a:buNone/>
            </a:pPr>
            <a:r>
              <a:rPr lang="en-GB" sz="1995" b="0" i="0" u="none" strike="noStrike" cap="none">
                <a:solidFill>
                  <a:srgbClr val="4E4E4E"/>
                </a:solidFill>
                <a:latin typeface="Helvetica Neue"/>
                <a:ea typeface="Helvetica Neue"/>
                <a:cs typeface="Helvetica Neue"/>
                <a:sym typeface="Helvetica Neue"/>
              </a:rPr>
              <a:t>Regulatory Updates – FCA (General)</a:t>
            </a:r>
            <a:r>
              <a:rPr lang="en-GB" sz="1995" b="1" i="0" u="none" strike="noStrike" cap="none">
                <a:solidFill>
                  <a:srgbClr val="DDB000"/>
                </a:solidFill>
                <a:latin typeface="Helvetica Neue"/>
                <a:ea typeface="Helvetica Neue"/>
                <a:cs typeface="Helvetica Neue"/>
                <a:sym typeface="Helvetica Neue"/>
              </a:rPr>
              <a:t>.</a:t>
            </a:r>
            <a:endParaRPr sz="1400" b="0" i="0" u="none" strike="noStrike" cap="none">
              <a:solidFill>
                <a:srgbClr val="000000"/>
              </a:solidFill>
              <a:latin typeface="Helvetica Neue"/>
              <a:ea typeface="Helvetica Neue"/>
              <a:cs typeface="Helvetica Neue"/>
              <a:sym typeface="Helvetica Neue"/>
            </a:endParaRPr>
          </a:p>
        </p:txBody>
      </p:sp>
      <p:sp>
        <p:nvSpPr>
          <p:cNvPr id="157" name="Google Shape;157;g3196dd8bed4_0_16"/>
          <p:cNvSpPr txBox="1"/>
          <p:nvPr/>
        </p:nvSpPr>
        <p:spPr>
          <a:xfrm>
            <a:off x="11514675" y="6593000"/>
            <a:ext cx="347100" cy="215400"/>
          </a:xfrm>
          <a:prstGeom prst="rect">
            <a:avLst/>
          </a:prstGeom>
          <a:noFill/>
          <a:ln>
            <a:noFill/>
          </a:ln>
        </p:spPr>
        <p:txBody>
          <a:bodyPr spcFirstLastPara="1" wrap="square" lIns="91425" tIns="45700" rIns="0" bIns="45700" anchor="t" anchorCtr="0">
            <a:noAutofit/>
          </a:bodyPr>
          <a:lstStyle/>
          <a:p>
            <a:pPr marL="0" marR="0" lvl="0" indent="0" algn="r" rtl="0">
              <a:lnSpc>
                <a:spcPct val="100000"/>
              </a:lnSpc>
              <a:spcBef>
                <a:spcPts val="0"/>
              </a:spcBef>
              <a:spcAft>
                <a:spcPts val="0"/>
              </a:spcAft>
              <a:buClr>
                <a:srgbClr val="000000"/>
              </a:buClr>
              <a:buSzPts val="771"/>
              <a:buFont typeface="Arial"/>
              <a:buNone/>
            </a:pPr>
            <a:fld id="{00000000-1234-1234-1234-123412341234}" type="slidenum">
              <a:rPr lang="en-GB" sz="771" b="0" i="0" u="none" strike="noStrike" cap="none">
                <a:solidFill>
                  <a:srgbClr val="404040"/>
                </a:solidFill>
                <a:latin typeface="Helvetica Neue"/>
                <a:ea typeface="Helvetica Neue"/>
                <a:cs typeface="Helvetica Neue"/>
                <a:sym typeface="Helvetica Neue"/>
              </a:rPr>
              <a:t>3</a:t>
            </a:fld>
            <a:endParaRPr sz="771" b="0" i="0" u="none" strike="noStrike" cap="none">
              <a:solidFill>
                <a:srgbClr val="404040"/>
              </a:solidFill>
              <a:latin typeface="Helvetica Neue"/>
              <a:ea typeface="Helvetica Neue"/>
              <a:cs typeface="Helvetica Neue"/>
              <a:sym typeface="Helvetica Neue"/>
            </a:endParaRPr>
          </a:p>
        </p:txBody>
      </p:sp>
      <p:pic>
        <p:nvPicPr>
          <p:cNvPr id="158" name="Google Shape;158;g3196dd8bed4_0_16" descr="A picture containing logo&#10;&#10;Description automatically generated"/>
          <p:cNvPicPr preferRelativeResize="0"/>
          <p:nvPr/>
        </p:nvPicPr>
        <p:blipFill rotWithShape="1">
          <a:blip r:embed="rId4">
            <a:alphaModFix/>
          </a:blip>
          <a:srcRect/>
          <a:stretch/>
        </p:blipFill>
        <p:spPr>
          <a:xfrm>
            <a:off x="354785" y="73771"/>
            <a:ext cx="921877" cy="504171"/>
          </a:xfrm>
          <a:prstGeom prst="rect">
            <a:avLst/>
          </a:prstGeom>
          <a:noFill/>
          <a:ln>
            <a:noFill/>
          </a:ln>
        </p:spPr>
      </p:pic>
      <p:pic>
        <p:nvPicPr>
          <p:cNvPr id="159" name="Google Shape;159;g3196dd8bed4_0_16" descr="A close up of a sign&#10;&#10;Description automatically generated"/>
          <p:cNvPicPr preferRelativeResize="0"/>
          <p:nvPr/>
        </p:nvPicPr>
        <p:blipFill rotWithShape="1">
          <a:blip r:embed="rId5">
            <a:alphaModFix/>
          </a:blip>
          <a:srcRect/>
          <a:stretch/>
        </p:blipFill>
        <p:spPr>
          <a:xfrm>
            <a:off x="10087785" y="154104"/>
            <a:ext cx="656636" cy="343507"/>
          </a:xfrm>
          <a:prstGeom prst="rect">
            <a:avLst/>
          </a:prstGeom>
          <a:noFill/>
          <a:ln>
            <a:noFill/>
          </a:ln>
        </p:spPr>
      </p:pic>
      <p:pic>
        <p:nvPicPr>
          <p:cNvPr id="160" name="Google Shape;160;g3196dd8bed4_0_16" descr="Logo&#10;&#10;Description automatically generated">
            <a:hlinkClick r:id="rId6"/>
          </p:cNvPr>
          <p:cNvPicPr preferRelativeResize="0"/>
          <p:nvPr/>
        </p:nvPicPr>
        <p:blipFill rotWithShape="1">
          <a:blip r:embed="rId7">
            <a:alphaModFix/>
          </a:blip>
          <a:srcRect/>
          <a:stretch/>
        </p:blipFill>
        <p:spPr>
          <a:xfrm>
            <a:off x="10970758" y="233685"/>
            <a:ext cx="203059" cy="184344"/>
          </a:xfrm>
          <a:prstGeom prst="rect">
            <a:avLst/>
          </a:prstGeom>
          <a:noFill/>
          <a:ln>
            <a:noFill/>
          </a:ln>
        </p:spPr>
      </p:pic>
      <p:pic>
        <p:nvPicPr>
          <p:cNvPr id="161" name="Google Shape;161;g3196dd8bed4_0_16" descr="A dark room&#10;&#10;Description automatically generated">
            <a:hlinkClick r:id="rId8"/>
          </p:cNvPr>
          <p:cNvPicPr preferRelativeResize="0"/>
          <p:nvPr/>
        </p:nvPicPr>
        <p:blipFill rotWithShape="1">
          <a:blip r:embed="rId9">
            <a:alphaModFix/>
          </a:blip>
          <a:srcRect/>
          <a:stretch/>
        </p:blipFill>
        <p:spPr>
          <a:xfrm>
            <a:off x="11652873" y="233685"/>
            <a:ext cx="184344" cy="184344"/>
          </a:xfrm>
          <a:prstGeom prst="rect">
            <a:avLst/>
          </a:prstGeom>
          <a:noFill/>
          <a:ln>
            <a:noFill/>
          </a:ln>
        </p:spPr>
      </p:pic>
      <p:pic>
        <p:nvPicPr>
          <p:cNvPr id="162" name="Google Shape;162;g3196dd8bed4_0_16" descr="14 LinkedIn Icons Black Circle Images - LinkedIn Icon Black and White, LinkedIn  Icon Black and White and Round LinkedIn Icon / Newdesignfile.com">
            <a:hlinkClick r:id="rId10"/>
          </p:cNvPr>
          <p:cNvPicPr preferRelativeResize="0"/>
          <p:nvPr/>
        </p:nvPicPr>
        <p:blipFill rotWithShape="1">
          <a:blip r:embed="rId11">
            <a:alphaModFix/>
          </a:blip>
          <a:srcRect/>
          <a:stretch/>
        </p:blipFill>
        <p:spPr>
          <a:xfrm>
            <a:off x="11321545" y="213566"/>
            <a:ext cx="216000" cy="216000"/>
          </a:xfrm>
          <a:prstGeom prst="rect">
            <a:avLst/>
          </a:prstGeom>
          <a:noFill/>
          <a:ln>
            <a:noFill/>
          </a:ln>
        </p:spPr>
      </p:pic>
      <p:pic>
        <p:nvPicPr>
          <p:cNvPr id="163" name="Google Shape;163;g3196dd8bed4_0_16" descr="A purple banner with colorful hand prints&#10;&#10;Description automatically generated">
            <a:hlinkClick r:id="rId12"/>
          </p:cNvPr>
          <p:cNvPicPr preferRelativeResize="0"/>
          <p:nvPr/>
        </p:nvPicPr>
        <p:blipFill rotWithShape="1">
          <a:blip r:embed="rId13">
            <a:alphaModFix/>
          </a:blip>
          <a:srcRect/>
          <a:stretch/>
        </p:blipFill>
        <p:spPr>
          <a:xfrm>
            <a:off x="9510661" y="135801"/>
            <a:ext cx="347070" cy="4497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52">
          <a:extLst>
            <a:ext uri="{FF2B5EF4-FFF2-40B4-BE49-F238E27FC236}">
              <a16:creationId xmlns:a16="http://schemas.microsoft.com/office/drawing/2014/main" id="{B2EE76D1-5779-062A-7133-5E5D7E276BCC}"/>
            </a:ext>
          </a:extLst>
        </p:cNvPr>
        <p:cNvGrpSpPr/>
        <p:nvPr/>
      </p:nvGrpSpPr>
      <p:grpSpPr>
        <a:xfrm>
          <a:off x="0" y="0"/>
          <a:ext cx="0" cy="0"/>
          <a:chOff x="0" y="0"/>
          <a:chExt cx="0" cy="0"/>
        </a:xfrm>
      </p:grpSpPr>
      <p:graphicFrame>
        <p:nvGraphicFramePr>
          <p:cNvPr id="153" name="Google Shape;153;g3196dd8bed4_0_16">
            <a:extLst>
              <a:ext uri="{FF2B5EF4-FFF2-40B4-BE49-F238E27FC236}">
                <a16:creationId xmlns:a16="http://schemas.microsoft.com/office/drawing/2014/main" id="{5C4B3EB5-F73C-2BAE-9D18-01413615CF2E}"/>
              </a:ext>
            </a:extLst>
          </p:cNvPr>
          <p:cNvGraphicFramePr/>
          <p:nvPr>
            <p:extLst>
              <p:ext uri="{D42A27DB-BD31-4B8C-83A1-F6EECF244321}">
                <p14:modId xmlns:p14="http://schemas.microsoft.com/office/powerpoint/2010/main" val="182750256"/>
              </p:ext>
            </p:extLst>
          </p:nvPr>
        </p:nvGraphicFramePr>
        <p:xfrm>
          <a:off x="0" y="651706"/>
          <a:ext cx="12192000" cy="6229163"/>
        </p:xfrm>
        <a:graphic>
          <a:graphicData uri="http://schemas.openxmlformats.org/drawingml/2006/table">
            <a:tbl>
              <a:tblPr firstRow="1" bandRow="1">
                <a:noFill/>
                <a:tableStyleId>{D2935181-AA13-4BF9-A24B-BECD9D54F334}</a:tableStyleId>
              </a:tblPr>
              <a:tblGrid>
                <a:gridCol w="2372800">
                  <a:extLst>
                    <a:ext uri="{9D8B030D-6E8A-4147-A177-3AD203B41FA5}">
                      <a16:colId xmlns:a16="http://schemas.microsoft.com/office/drawing/2014/main" val="20000"/>
                    </a:ext>
                  </a:extLst>
                </a:gridCol>
                <a:gridCol w="6569494">
                  <a:extLst>
                    <a:ext uri="{9D8B030D-6E8A-4147-A177-3AD203B41FA5}">
                      <a16:colId xmlns:a16="http://schemas.microsoft.com/office/drawing/2014/main" val="20001"/>
                    </a:ext>
                  </a:extLst>
                </a:gridCol>
                <a:gridCol w="3249706">
                  <a:extLst>
                    <a:ext uri="{9D8B030D-6E8A-4147-A177-3AD203B41FA5}">
                      <a16:colId xmlns:a16="http://schemas.microsoft.com/office/drawing/2014/main" val="20002"/>
                    </a:ext>
                  </a:extLst>
                </a:gridCol>
              </a:tblGrid>
              <a:tr h="389148">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dirty="0">
                          <a:latin typeface="Helvetica Neue"/>
                          <a:ea typeface="Helvetica Neue"/>
                          <a:cs typeface="Helvetica Neue"/>
                          <a:sym typeface="Helvetica Neue"/>
                        </a:rPr>
                        <a:t>Update</a:t>
                      </a:r>
                      <a:endParaRPr sz="1400" u="none" strike="noStrike" cap="none" dirty="0">
                        <a:latin typeface="Helvetica Neue"/>
                        <a:ea typeface="Helvetica Neue"/>
                        <a:cs typeface="Helvetica Neue"/>
                        <a:sym typeface="Helvetica Neue"/>
                      </a:endParaRPr>
                    </a:p>
                  </a:txBody>
                  <a:tcPr marL="91450" marR="91450" marT="46800" marB="45725">
                    <a:lnB w="9525" cap="flat" cmpd="sng">
                      <a:solidFill>
                        <a:srgbClr val="000000">
                          <a:alpha val="0"/>
                        </a:srgbClr>
                      </a:solidFill>
                      <a:prstDash val="solid"/>
                      <a:round/>
                      <a:headEnd type="none" w="sm" len="sm"/>
                      <a:tailEnd type="none" w="sm" len="sm"/>
                    </a:lnB>
                    <a:solidFill>
                      <a:srgbClr val="DFB2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latin typeface="Helvetica Neue"/>
                          <a:ea typeface="Helvetica Neue"/>
                          <a:cs typeface="Helvetica Neue"/>
                          <a:sym typeface="Helvetica Neue"/>
                        </a:rPr>
                        <a:t>Summary</a:t>
                      </a:r>
                      <a:endParaRPr sz="1400" u="none" strike="noStrike" cap="none">
                        <a:latin typeface="Helvetica Neue"/>
                        <a:ea typeface="Helvetica Neue"/>
                        <a:cs typeface="Helvetica Neue"/>
                        <a:sym typeface="Helvetica Neue"/>
                      </a:endParaRPr>
                    </a:p>
                  </a:txBody>
                  <a:tcPr marL="91450" marR="91450" marT="46800" marB="45725">
                    <a:lnB w="9525" cap="flat" cmpd="sng">
                      <a:solidFill>
                        <a:srgbClr val="000000">
                          <a:alpha val="0"/>
                        </a:srgbClr>
                      </a:solidFill>
                      <a:prstDash val="solid"/>
                      <a:round/>
                      <a:headEnd type="none" w="sm" len="sm"/>
                      <a:tailEnd type="none" w="sm" len="sm"/>
                    </a:lnB>
                    <a:solidFill>
                      <a:srgbClr val="DFB2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latin typeface="Helvetica Neue"/>
                          <a:ea typeface="Helvetica Neue"/>
                          <a:cs typeface="Helvetica Neue"/>
                          <a:sym typeface="Helvetica Neue"/>
                        </a:rPr>
                        <a:t>Action for firms </a:t>
                      </a:r>
                      <a:endParaRPr sz="1400" u="none" strike="noStrike" cap="none">
                        <a:latin typeface="Helvetica Neue"/>
                        <a:ea typeface="Helvetica Neue"/>
                        <a:cs typeface="Helvetica Neue"/>
                        <a:sym typeface="Helvetica Neue"/>
                      </a:endParaRPr>
                    </a:p>
                  </a:txBody>
                  <a:tcPr marL="91450" marR="91450" marT="46800" marB="45725">
                    <a:lnB w="9525" cap="flat" cmpd="sng">
                      <a:solidFill>
                        <a:srgbClr val="000000">
                          <a:alpha val="0"/>
                        </a:srgbClr>
                      </a:solidFill>
                      <a:prstDash val="solid"/>
                      <a:round/>
                      <a:headEnd type="none" w="sm" len="sm"/>
                      <a:tailEnd type="none" w="sm" len="sm"/>
                    </a:lnB>
                    <a:solidFill>
                      <a:srgbClr val="DFB200"/>
                    </a:solidFill>
                  </a:tcPr>
                </a:tc>
                <a:extLst>
                  <a:ext uri="{0D108BD9-81ED-4DB2-BD59-A6C34878D82A}">
                    <a16:rowId xmlns:a16="http://schemas.microsoft.com/office/drawing/2014/main" val="10000"/>
                  </a:ext>
                </a:extLst>
              </a:tr>
              <a:tr h="5840015">
                <a:tc>
                  <a:txBody>
                    <a:bodyPr/>
                    <a:lstStyle/>
                    <a:p>
                      <a:pPr marL="0" marR="0" lvl="0" indent="0" algn="l" defTabSz="914400" rtl="0" eaLnBrk="1" fontAlgn="auto" latinLnBrk="0" hangingPunct="1">
                        <a:lnSpc>
                          <a:spcPct val="110000"/>
                        </a:lnSpc>
                        <a:spcBef>
                          <a:spcPts val="0"/>
                        </a:spcBef>
                        <a:spcAft>
                          <a:spcPts val="0"/>
                        </a:spcAft>
                        <a:buClr>
                          <a:schemeClr val="dk1"/>
                        </a:buClr>
                        <a:buSzPts val="1100"/>
                        <a:buFont typeface="Arial"/>
                        <a:buNone/>
                        <a:tabLst/>
                        <a:defRPr/>
                      </a:pPr>
                      <a:r>
                        <a:rPr lang="en-GB" sz="1400" b="1" i="0" u="none" strike="noStrike" cap="none" dirty="0">
                          <a:solidFill>
                            <a:schemeClr val="dk1"/>
                          </a:solidFill>
                          <a:effectLst/>
                          <a:latin typeface="Calibri"/>
                          <a:ea typeface="Calibri"/>
                          <a:cs typeface="Calibri"/>
                          <a:sym typeface="Arial"/>
                        </a:rPr>
                        <a:t>FCA’s Vulnerability Review: Improving Understanding of the Outcomes for Consumers in Vulnerable Circumstances When Engaging with Financial Services Firms</a:t>
                      </a:r>
                    </a:p>
                    <a:p>
                      <a:pPr marL="0" marR="0" lvl="0" indent="0" algn="l" rtl="0">
                        <a:lnSpc>
                          <a:spcPct val="110000"/>
                        </a:lnSpc>
                        <a:spcBef>
                          <a:spcPts val="0"/>
                        </a:spcBef>
                        <a:spcAft>
                          <a:spcPts val="0"/>
                        </a:spcAft>
                        <a:buClr>
                          <a:schemeClr val="dk1"/>
                        </a:buClr>
                        <a:buSzPts val="1100"/>
                        <a:buFont typeface="Arial"/>
                        <a:buNone/>
                      </a:pPr>
                      <a:endParaRPr lang="en-GB" sz="1200" b="1" u="none" strike="noStrike" cap="none" dirty="0">
                        <a:latin typeface="Arial"/>
                        <a:ea typeface="Arial"/>
                        <a:cs typeface="Arial"/>
                        <a:sym typeface="Arial"/>
                      </a:endParaRPr>
                    </a:p>
                    <a:p>
                      <a:pPr marL="0" marR="0" lvl="0" indent="0" algn="l" rtl="0">
                        <a:lnSpc>
                          <a:spcPct val="110000"/>
                        </a:lnSpc>
                        <a:spcBef>
                          <a:spcPts val="0"/>
                        </a:spcBef>
                        <a:spcAft>
                          <a:spcPts val="0"/>
                        </a:spcAft>
                        <a:buClr>
                          <a:schemeClr val="dk1"/>
                        </a:buClr>
                        <a:buSzPts val="1100"/>
                        <a:buFont typeface="Arial"/>
                        <a:buNone/>
                      </a:pPr>
                      <a:r>
                        <a:rPr lang="en-GB" sz="1200" u="none" strike="noStrike" cap="none" dirty="0">
                          <a:latin typeface="Arial"/>
                          <a:ea typeface="Arial"/>
                          <a:cs typeface="Arial"/>
                          <a:sym typeface="Arial"/>
                        </a:rPr>
                        <a:t>Applies to: </a:t>
                      </a:r>
                      <a:endParaRPr lang="en-GB" sz="1200" u="none" strike="noStrike" cap="none" dirty="0">
                        <a:solidFill>
                          <a:srgbClr val="FF0000"/>
                        </a:solidFill>
                        <a:latin typeface="Arial"/>
                        <a:ea typeface="Helvetica Neue"/>
                        <a:cs typeface="Arial"/>
                        <a:sym typeface="Arial"/>
                      </a:endParaRPr>
                    </a:p>
                    <a:p>
                      <a:r>
                        <a:rPr lang="en-GB" sz="1200" u="none" strike="noStrike" cap="none" dirty="0">
                          <a:solidFill>
                            <a:schemeClr val="tx1"/>
                          </a:solidFill>
                          <a:latin typeface="Arial"/>
                          <a:ea typeface="Helvetica Neue"/>
                          <a:cs typeface="Arial"/>
                          <a:sym typeface="Arial"/>
                        </a:rPr>
                        <a:t>All firms</a:t>
                      </a:r>
                      <a:endParaRPr lang="en-GB" sz="1400" b="0" i="0" u="none" strike="noStrike" cap="none" dirty="0">
                        <a:solidFill>
                          <a:schemeClr val="dk1"/>
                        </a:solidFill>
                        <a:effectLst/>
                        <a:latin typeface="Calibri"/>
                        <a:ea typeface="Calibri"/>
                        <a:cs typeface="Calibri"/>
                        <a:sym typeface="Arial"/>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tx1"/>
                        </a:solidFill>
                        <a:latin typeface="Helvetica Neue"/>
                        <a:ea typeface="Helvetica Neue"/>
                        <a:cs typeface="Helvetica Neue"/>
                        <a:sym typeface="Helvetica Neue"/>
                      </a:endParaRPr>
                    </a:p>
                  </a:txBody>
                  <a:tcPr marL="91450" marR="91450" marT="180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r>
                        <a:rPr lang="en-GB" sz="1400" b="0" i="0" u="none" strike="noStrike" cap="none" dirty="0">
                          <a:solidFill>
                            <a:schemeClr val="dk1"/>
                          </a:solidFill>
                          <a:effectLst/>
                          <a:latin typeface="Calibri"/>
                          <a:ea typeface="Calibri"/>
                          <a:cs typeface="Calibri"/>
                          <a:sym typeface="Arial"/>
                        </a:rPr>
                        <a:t>​The Financial Conduct Authority (FCA) commissioned a research report titled "Vulnerability Review: Improving Understanding of the Outcomes for Consumers in Vulnerable Circumstances When Engaging with Financial Services Firms" to explore the experiences and outcomes of consumers in vulnerable situations when interacting with financial services. </a:t>
                      </a:r>
                    </a:p>
                    <a:p>
                      <a:endParaRPr lang="en-GB" sz="1400" b="0" i="0" u="none" strike="noStrike" cap="none" dirty="0">
                        <a:solidFill>
                          <a:schemeClr val="dk1"/>
                        </a:solidFill>
                        <a:effectLst/>
                        <a:latin typeface="Calibri"/>
                        <a:ea typeface="Calibri"/>
                        <a:cs typeface="Calibri"/>
                        <a:sym typeface="Arial"/>
                      </a:endParaRPr>
                    </a:p>
                    <a:p>
                      <a:r>
                        <a:rPr lang="en-GB" sz="1400" b="1" i="0" u="none" strike="noStrike" cap="none" dirty="0">
                          <a:solidFill>
                            <a:schemeClr val="dk1"/>
                          </a:solidFill>
                          <a:effectLst/>
                          <a:latin typeface="Calibri"/>
                          <a:ea typeface="Calibri"/>
                          <a:cs typeface="Calibri"/>
                          <a:sym typeface="Arial"/>
                        </a:rPr>
                        <a:t>Key Findings:</a:t>
                      </a:r>
                      <a:endParaRPr lang="en-GB" sz="1400" b="0" i="0" u="none" strike="noStrike" cap="none" dirty="0">
                        <a:solidFill>
                          <a:schemeClr val="dk1"/>
                        </a:solidFill>
                        <a:effectLst/>
                        <a:latin typeface="Calibri"/>
                        <a:ea typeface="Calibri"/>
                        <a:cs typeface="Calibri"/>
                        <a:sym typeface="Arial"/>
                      </a:endParaRPr>
                    </a:p>
                    <a:p>
                      <a:pPr marL="285750" indent="-285750">
                        <a:buFont typeface="Arial" panose="020B0604020202020204" pitchFamily="34" charset="0"/>
                        <a:buChar char="•"/>
                      </a:pPr>
                      <a:r>
                        <a:rPr lang="en-GB" sz="1400" b="1" i="0" u="none" strike="noStrike" cap="none" dirty="0">
                          <a:solidFill>
                            <a:schemeClr val="dk1"/>
                          </a:solidFill>
                          <a:effectLst/>
                          <a:latin typeface="Calibri"/>
                          <a:ea typeface="Calibri"/>
                          <a:cs typeface="Calibri"/>
                          <a:sym typeface="Arial"/>
                        </a:rPr>
                        <a:t>Prevalence of Vulnerability:</a:t>
                      </a:r>
                      <a:r>
                        <a:rPr lang="en-GB" sz="1400" b="0" i="0" u="none" strike="noStrike" cap="none" dirty="0">
                          <a:solidFill>
                            <a:schemeClr val="dk1"/>
                          </a:solidFill>
                          <a:effectLst/>
                          <a:latin typeface="Calibri"/>
                          <a:ea typeface="Calibri"/>
                          <a:cs typeface="Calibri"/>
                          <a:sym typeface="Arial"/>
                        </a:rPr>
                        <a:t> Consumers with multiple vulnerability characteristics are more likely to report poor outcomes compared to others.​</a:t>
                      </a:r>
                    </a:p>
                    <a:p>
                      <a:pPr marL="285750" indent="-285750">
                        <a:buFont typeface="Arial" panose="020B0604020202020204" pitchFamily="34" charset="0"/>
                        <a:buChar char="•"/>
                      </a:pPr>
                      <a:r>
                        <a:rPr lang="en-GB" sz="1400" b="1" i="0" u="none" strike="noStrike" cap="none" dirty="0">
                          <a:solidFill>
                            <a:schemeClr val="dk1"/>
                          </a:solidFill>
                          <a:effectLst/>
                          <a:latin typeface="Calibri"/>
                          <a:ea typeface="Calibri"/>
                          <a:cs typeface="Calibri"/>
                          <a:sym typeface="Arial"/>
                        </a:rPr>
                        <a:t>Disclosure and Support:</a:t>
                      </a:r>
                      <a:r>
                        <a:rPr lang="en-GB" sz="1400" b="0" i="0" u="none" strike="noStrike" cap="none" dirty="0">
                          <a:solidFill>
                            <a:schemeClr val="dk1"/>
                          </a:solidFill>
                          <a:effectLst/>
                          <a:latin typeface="Calibri"/>
                          <a:ea typeface="Calibri"/>
                          <a:cs typeface="Calibri"/>
                          <a:sym typeface="Arial"/>
                        </a:rPr>
                        <a:t> While many consumers receive positive outcomes upon disclosing their circumstances to firms, barriers to disclosure still exist.​</a:t>
                      </a:r>
                    </a:p>
                    <a:p>
                      <a:pPr marL="285750" indent="-285750">
                        <a:buFont typeface="Arial" panose="020B0604020202020204" pitchFamily="34" charset="0"/>
                        <a:buChar char="•"/>
                      </a:pPr>
                      <a:r>
                        <a:rPr lang="en-GB" sz="1400" b="1" i="0" u="none" strike="noStrike" cap="none" dirty="0">
                          <a:solidFill>
                            <a:schemeClr val="dk1"/>
                          </a:solidFill>
                          <a:effectLst/>
                          <a:latin typeface="Calibri"/>
                          <a:ea typeface="Calibri"/>
                          <a:cs typeface="Calibri"/>
                          <a:sym typeface="Arial"/>
                        </a:rPr>
                        <a:t>Communication Challenges:</a:t>
                      </a:r>
                      <a:r>
                        <a:rPr lang="en-GB" sz="1400" b="0" i="0" u="none" strike="noStrike" cap="none" dirty="0">
                          <a:solidFill>
                            <a:schemeClr val="dk1"/>
                          </a:solidFill>
                          <a:effectLst/>
                          <a:latin typeface="Calibri"/>
                          <a:ea typeface="Calibri"/>
                          <a:cs typeface="Calibri"/>
                          <a:sym typeface="Arial"/>
                        </a:rPr>
                        <a:t> Consumers in vulnerable circumstances often face negative communication experiences, leading to stress and weakened trust. </a:t>
                      </a:r>
                    </a:p>
                    <a:p>
                      <a:pPr marL="285750" indent="-285750">
                        <a:buFont typeface="Arial" panose="020B0604020202020204" pitchFamily="34" charset="0"/>
                        <a:buChar char="•"/>
                      </a:pPr>
                      <a:r>
                        <a:rPr lang="en-GB" sz="1400" b="1" i="0" u="none" strike="noStrike" cap="none" dirty="0">
                          <a:solidFill>
                            <a:schemeClr val="dk1"/>
                          </a:solidFill>
                          <a:effectLst/>
                          <a:latin typeface="Calibri"/>
                          <a:ea typeface="Calibri"/>
                          <a:cs typeface="Calibri"/>
                          <a:sym typeface="Arial"/>
                        </a:rPr>
                        <a:t>Access to Services:</a:t>
                      </a:r>
                      <a:r>
                        <a:rPr lang="en-GB" sz="1400" b="0" i="0" u="none" strike="noStrike" cap="none" dirty="0">
                          <a:solidFill>
                            <a:schemeClr val="dk1"/>
                          </a:solidFill>
                          <a:effectLst/>
                          <a:latin typeface="Calibri"/>
                          <a:ea typeface="Calibri"/>
                          <a:cs typeface="Calibri"/>
                          <a:sym typeface="Arial"/>
                        </a:rPr>
                        <a:t> Those in vulnerable situations may encounter difficulties accessing financial products and services, especially when unable to nominate someone to act on their behalf.​</a:t>
                      </a:r>
                    </a:p>
                    <a:p>
                      <a:endParaRPr lang="en-GB" sz="1400" b="0" i="0" u="none" strike="noStrike" cap="none" dirty="0">
                        <a:solidFill>
                          <a:schemeClr val="dk1"/>
                        </a:solidFill>
                        <a:effectLst/>
                        <a:latin typeface="Calibri"/>
                        <a:ea typeface="Calibri"/>
                        <a:cs typeface="Calibri"/>
                        <a:sym typeface="Arial"/>
                      </a:endParaRPr>
                    </a:p>
                  </a:txBody>
                  <a:tcPr marL="91450" marR="91450" marT="180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chemeClr val="dk1"/>
                        </a:buClr>
                        <a:buSzPts val="1100"/>
                        <a:buFont typeface="Arial" panose="020B0604020202020204" pitchFamily="34" charset="0"/>
                        <a:buNone/>
                      </a:pPr>
                      <a:r>
                        <a:rPr lang="en-GB" sz="1100" b="1" u="none" strike="noStrike" cap="none" dirty="0">
                          <a:latin typeface="Arial"/>
                          <a:ea typeface="Arial"/>
                          <a:cs typeface="Arial"/>
                          <a:sym typeface="Arial"/>
                        </a:rPr>
                        <a:t>Action to Take:</a:t>
                      </a:r>
                      <a:endParaRPr lang="en-GB" sz="1200" u="none" strike="noStrike" cap="none" dirty="0">
                        <a:latin typeface="Arial"/>
                        <a:ea typeface="Arial"/>
                        <a:cs typeface="Arial"/>
                        <a:sym typeface="Arial"/>
                      </a:endParaRPr>
                    </a:p>
                    <a:p>
                      <a:pPr marL="285750" indent="-285750">
                        <a:buFont typeface="Arial" panose="020B0604020202020204" pitchFamily="34" charset="0"/>
                        <a:buChar char="•"/>
                      </a:pPr>
                      <a:r>
                        <a:rPr lang="en-GB" b="1" dirty="0"/>
                        <a:t>Encourage Disclosure:</a:t>
                      </a:r>
                      <a:r>
                        <a:rPr lang="en-GB" dirty="0"/>
                        <a:t> Create an environment where consumers feel comfortable sharing their circumstances to receive appropriate support.​</a:t>
                      </a:r>
                    </a:p>
                    <a:p>
                      <a:pPr marL="285750" indent="-285750">
                        <a:buFont typeface="Arial" panose="020B0604020202020204" pitchFamily="34" charset="0"/>
                        <a:buChar char="•"/>
                      </a:pPr>
                      <a:r>
                        <a:rPr lang="en-GB" b="1" dirty="0"/>
                        <a:t>Tailored Support:</a:t>
                      </a:r>
                      <a:r>
                        <a:rPr lang="en-GB" dirty="0"/>
                        <a:t> Provide flexible and personalized assistance to meet the unique needs of vulnerable consumers.​</a:t>
                      </a:r>
                    </a:p>
                    <a:p>
                      <a:pPr marL="285750" indent="-285750">
                        <a:buFont typeface="Arial" panose="020B0604020202020204" pitchFamily="34" charset="0"/>
                        <a:buChar char="•"/>
                      </a:pPr>
                      <a:r>
                        <a:rPr lang="en-GB" b="1" dirty="0"/>
                        <a:t>Clear Communication:</a:t>
                      </a:r>
                      <a:r>
                        <a:rPr lang="en-GB" dirty="0"/>
                        <a:t> Ensure communications are clear, timely, and accessible to all consumers.​</a:t>
                      </a:r>
                    </a:p>
                    <a:p>
                      <a:pPr marL="285750" indent="-285750">
                        <a:buFont typeface="Arial" panose="020B0604020202020204" pitchFamily="34" charset="0"/>
                        <a:buChar char="•"/>
                      </a:pPr>
                      <a:r>
                        <a:rPr lang="en-GB" b="1" dirty="0"/>
                        <a:t>Monitor Outcomes:</a:t>
                      </a:r>
                      <a:r>
                        <a:rPr lang="en-GB" dirty="0"/>
                        <a:t> Regularly assess and improve the outcomes experienced by consumers in vulnerable circumstances.</a:t>
                      </a:r>
                    </a:p>
                    <a:p>
                      <a:pPr marL="285750" indent="-285750">
                        <a:buFont typeface="Arial" panose="020B0604020202020204" pitchFamily="34" charset="0"/>
                        <a:buChar char="•"/>
                      </a:pPr>
                      <a:r>
                        <a:rPr lang="en-GB" dirty="0"/>
                        <a:t>Please read the report </a:t>
                      </a:r>
                      <a:r>
                        <a:rPr lang="en-GB" dirty="0">
                          <a:hlinkClick r:id="rId3"/>
                        </a:rPr>
                        <a:t>here</a:t>
                      </a:r>
                      <a:r>
                        <a:rPr lang="en-GB" dirty="0"/>
                        <a:t>.</a:t>
                      </a:r>
                    </a:p>
                  </a:txBody>
                  <a:tcPr marL="91450" marR="91450" marT="180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54" name="Google Shape;154;g3196dd8bed4_0_16">
            <a:extLst>
              <a:ext uri="{FF2B5EF4-FFF2-40B4-BE49-F238E27FC236}">
                <a16:creationId xmlns:a16="http://schemas.microsoft.com/office/drawing/2014/main" id="{85D118EA-433F-A97A-93FD-AD2F66B4ED07}"/>
              </a:ext>
            </a:extLst>
          </p:cNvPr>
          <p:cNvSpPr/>
          <p:nvPr/>
        </p:nvSpPr>
        <p:spPr>
          <a:xfrm>
            <a:off x="-1" y="91"/>
            <a:ext cx="12192000" cy="651600"/>
          </a:xfrm>
          <a:prstGeom prst="rect">
            <a:avLst/>
          </a:prstGeom>
          <a:solidFill>
            <a:schemeClr val="lt1"/>
          </a:solidFill>
          <a:ln>
            <a:noFill/>
          </a:ln>
          <a:effectLst>
            <a:outerShdw blurRad="127000" dist="127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73"/>
              <a:buFont typeface="Arial"/>
              <a:buNone/>
            </a:pPr>
            <a:endParaRPr lang="en-GB" sz="1873" b="0" i="0" u="none" strike="noStrike" cap="none">
              <a:solidFill>
                <a:srgbClr val="FFFFFF"/>
              </a:solidFill>
              <a:latin typeface="Helvetica Neue"/>
              <a:ea typeface="Helvetica Neue"/>
              <a:cs typeface="Helvetica Neue"/>
              <a:sym typeface="Helvetica Neue"/>
            </a:endParaRPr>
          </a:p>
        </p:txBody>
      </p:sp>
      <p:sp>
        <p:nvSpPr>
          <p:cNvPr id="155" name="Google Shape;155;g3196dd8bed4_0_16">
            <a:extLst>
              <a:ext uri="{FF2B5EF4-FFF2-40B4-BE49-F238E27FC236}">
                <a16:creationId xmlns:a16="http://schemas.microsoft.com/office/drawing/2014/main" id="{6EF0C818-B026-62E5-F68F-97FD550F9839}"/>
              </a:ext>
            </a:extLst>
          </p:cNvPr>
          <p:cNvSpPr/>
          <p:nvPr/>
        </p:nvSpPr>
        <p:spPr>
          <a:xfrm>
            <a:off x="0" y="69470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52"/>
              <a:buFont typeface="Arial"/>
              <a:buNone/>
            </a:pPr>
            <a:endParaRPr lang="en-GB" sz="1452" b="1" i="0" u="none" strike="noStrike" cap="none">
              <a:solidFill>
                <a:srgbClr val="FFFFFF"/>
              </a:solidFill>
              <a:latin typeface="Helvetica Neue"/>
              <a:ea typeface="Helvetica Neue"/>
              <a:cs typeface="Helvetica Neue"/>
              <a:sym typeface="Helvetica Neue"/>
            </a:endParaRPr>
          </a:p>
        </p:txBody>
      </p:sp>
      <p:sp>
        <p:nvSpPr>
          <p:cNvPr id="156" name="Google Shape;156;g3196dd8bed4_0_16">
            <a:extLst>
              <a:ext uri="{FF2B5EF4-FFF2-40B4-BE49-F238E27FC236}">
                <a16:creationId xmlns:a16="http://schemas.microsoft.com/office/drawing/2014/main" id="{443B7446-C2F7-FB42-7864-5EB7D9FBD510}"/>
              </a:ext>
            </a:extLst>
          </p:cNvPr>
          <p:cNvSpPr/>
          <p:nvPr/>
        </p:nvSpPr>
        <p:spPr>
          <a:xfrm>
            <a:off x="1617385" y="119255"/>
            <a:ext cx="10415100" cy="41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95"/>
              <a:buFont typeface="Arial"/>
              <a:buNone/>
            </a:pPr>
            <a:r>
              <a:rPr lang="en-GB" sz="1995" b="0" i="0" u="none" strike="noStrike" cap="none">
                <a:solidFill>
                  <a:srgbClr val="4E4E4E"/>
                </a:solidFill>
                <a:latin typeface="Helvetica Neue"/>
                <a:ea typeface="Helvetica Neue"/>
                <a:cs typeface="Helvetica Neue"/>
                <a:sym typeface="Helvetica Neue"/>
              </a:rPr>
              <a:t>Regulatory Updates – FCA (General)</a:t>
            </a:r>
            <a:r>
              <a:rPr lang="en-GB" sz="1995" b="1" i="0" u="none" strike="noStrike" cap="none">
                <a:solidFill>
                  <a:srgbClr val="DDB000"/>
                </a:solidFill>
                <a:latin typeface="Helvetica Neue"/>
                <a:ea typeface="Helvetica Neue"/>
                <a:cs typeface="Helvetica Neue"/>
                <a:sym typeface="Helvetica Neue"/>
              </a:rPr>
              <a:t>.</a:t>
            </a:r>
            <a:endParaRPr lang="en-GB" sz="1400" b="0" i="0" u="none" strike="noStrike" cap="none">
              <a:solidFill>
                <a:srgbClr val="000000"/>
              </a:solidFill>
              <a:latin typeface="Helvetica Neue"/>
              <a:ea typeface="Helvetica Neue"/>
              <a:cs typeface="Helvetica Neue"/>
              <a:sym typeface="Helvetica Neue"/>
            </a:endParaRPr>
          </a:p>
        </p:txBody>
      </p:sp>
      <p:sp>
        <p:nvSpPr>
          <p:cNvPr id="157" name="Google Shape;157;g3196dd8bed4_0_16">
            <a:extLst>
              <a:ext uri="{FF2B5EF4-FFF2-40B4-BE49-F238E27FC236}">
                <a16:creationId xmlns:a16="http://schemas.microsoft.com/office/drawing/2014/main" id="{D8F5D5E7-B3FC-44EA-14EA-167C8EB96010}"/>
              </a:ext>
            </a:extLst>
          </p:cNvPr>
          <p:cNvSpPr txBox="1"/>
          <p:nvPr/>
        </p:nvSpPr>
        <p:spPr>
          <a:xfrm>
            <a:off x="11514675" y="6593000"/>
            <a:ext cx="347100" cy="215400"/>
          </a:xfrm>
          <a:prstGeom prst="rect">
            <a:avLst/>
          </a:prstGeom>
          <a:noFill/>
          <a:ln>
            <a:noFill/>
          </a:ln>
        </p:spPr>
        <p:txBody>
          <a:bodyPr spcFirstLastPara="1" wrap="square" lIns="91425" tIns="45700" rIns="0" bIns="45700" anchor="t" anchorCtr="0">
            <a:noAutofit/>
          </a:bodyPr>
          <a:lstStyle/>
          <a:p>
            <a:pPr marL="0" marR="0" lvl="0" indent="0" algn="r" rtl="0">
              <a:lnSpc>
                <a:spcPct val="100000"/>
              </a:lnSpc>
              <a:spcBef>
                <a:spcPts val="0"/>
              </a:spcBef>
              <a:spcAft>
                <a:spcPts val="0"/>
              </a:spcAft>
              <a:buClr>
                <a:srgbClr val="000000"/>
              </a:buClr>
              <a:buSzPts val="771"/>
              <a:buFont typeface="Arial"/>
              <a:buNone/>
            </a:pPr>
            <a:fld id="{00000000-1234-1234-1234-123412341234}" type="slidenum">
              <a:rPr lang="en-GB" sz="771" b="0" i="0" u="none" strike="noStrike" cap="none">
                <a:solidFill>
                  <a:srgbClr val="404040"/>
                </a:solidFill>
                <a:latin typeface="Helvetica Neue"/>
                <a:ea typeface="Helvetica Neue"/>
                <a:cs typeface="Helvetica Neue"/>
                <a:sym typeface="Helvetica Neue"/>
              </a:rPr>
              <a:t>4</a:t>
            </a:fld>
            <a:endParaRPr lang="en-GB" sz="771" b="0" i="0" u="none" strike="noStrike" cap="none">
              <a:solidFill>
                <a:srgbClr val="404040"/>
              </a:solidFill>
              <a:latin typeface="Helvetica Neue"/>
              <a:ea typeface="Helvetica Neue"/>
              <a:cs typeface="Helvetica Neue"/>
              <a:sym typeface="Helvetica Neue"/>
            </a:endParaRPr>
          </a:p>
        </p:txBody>
      </p:sp>
      <p:pic>
        <p:nvPicPr>
          <p:cNvPr id="158" name="Google Shape;158;g3196dd8bed4_0_16" descr="A picture containing logo&#10;&#10;Description automatically generated">
            <a:extLst>
              <a:ext uri="{FF2B5EF4-FFF2-40B4-BE49-F238E27FC236}">
                <a16:creationId xmlns:a16="http://schemas.microsoft.com/office/drawing/2014/main" id="{16B24A62-A271-01F3-0347-770017211FD2}"/>
              </a:ext>
            </a:extLst>
          </p:cNvPr>
          <p:cNvPicPr preferRelativeResize="0"/>
          <p:nvPr/>
        </p:nvPicPr>
        <p:blipFill rotWithShape="1">
          <a:blip r:embed="rId4">
            <a:alphaModFix/>
          </a:blip>
          <a:srcRect/>
          <a:stretch/>
        </p:blipFill>
        <p:spPr>
          <a:xfrm>
            <a:off x="354785" y="73771"/>
            <a:ext cx="921877" cy="504171"/>
          </a:xfrm>
          <a:prstGeom prst="rect">
            <a:avLst/>
          </a:prstGeom>
          <a:noFill/>
          <a:ln>
            <a:noFill/>
          </a:ln>
        </p:spPr>
      </p:pic>
      <p:pic>
        <p:nvPicPr>
          <p:cNvPr id="159" name="Google Shape;159;g3196dd8bed4_0_16" descr="A close up of a sign&#10;&#10;Description automatically generated">
            <a:extLst>
              <a:ext uri="{FF2B5EF4-FFF2-40B4-BE49-F238E27FC236}">
                <a16:creationId xmlns:a16="http://schemas.microsoft.com/office/drawing/2014/main" id="{170725DE-13D8-9282-39DF-7FDA19F9F68F}"/>
              </a:ext>
            </a:extLst>
          </p:cNvPr>
          <p:cNvPicPr preferRelativeResize="0"/>
          <p:nvPr/>
        </p:nvPicPr>
        <p:blipFill rotWithShape="1">
          <a:blip r:embed="rId5">
            <a:alphaModFix/>
          </a:blip>
          <a:srcRect/>
          <a:stretch/>
        </p:blipFill>
        <p:spPr>
          <a:xfrm>
            <a:off x="10087785" y="154104"/>
            <a:ext cx="656636" cy="343507"/>
          </a:xfrm>
          <a:prstGeom prst="rect">
            <a:avLst/>
          </a:prstGeom>
          <a:noFill/>
          <a:ln>
            <a:noFill/>
          </a:ln>
        </p:spPr>
      </p:pic>
      <p:pic>
        <p:nvPicPr>
          <p:cNvPr id="160" name="Google Shape;160;g3196dd8bed4_0_16" descr="Logo&#10;&#10;Description automatically generated">
            <a:hlinkClick r:id="rId6"/>
            <a:extLst>
              <a:ext uri="{FF2B5EF4-FFF2-40B4-BE49-F238E27FC236}">
                <a16:creationId xmlns:a16="http://schemas.microsoft.com/office/drawing/2014/main" id="{B6247423-FE19-111F-DF67-9E3F9C4FE6BA}"/>
              </a:ext>
            </a:extLst>
          </p:cNvPr>
          <p:cNvPicPr preferRelativeResize="0"/>
          <p:nvPr/>
        </p:nvPicPr>
        <p:blipFill rotWithShape="1">
          <a:blip r:embed="rId7">
            <a:alphaModFix/>
          </a:blip>
          <a:srcRect/>
          <a:stretch/>
        </p:blipFill>
        <p:spPr>
          <a:xfrm>
            <a:off x="10970758" y="233685"/>
            <a:ext cx="203059" cy="184344"/>
          </a:xfrm>
          <a:prstGeom prst="rect">
            <a:avLst/>
          </a:prstGeom>
          <a:noFill/>
          <a:ln>
            <a:noFill/>
          </a:ln>
        </p:spPr>
      </p:pic>
      <p:pic>
        <p:nvPicPr>
          <p:cNvPr id="161" name="Google Shape;161;g3196dd8bed4_0_16" descr="A dark room&#10;&#10;Description automatically generated">
            <a:hlinkClick r:id="rId8"/>
            <a:extLst>
              <a:ext uri="{FF2B5EF4-FFF2-40B4-BE49-F238E27FC236}">
                <a16:creationId xmlns:a16="http://schemas.microsoft.com/office/drawing/2014/main" id="{8543B76A-AD4D-83E0-EBDD-41CE551FABC2}"/>
              </a:ext>
            </a:extLst>
          </p:cNvPr>
          <p:cNvPicPr preferRelativeResize="0"/>
          <p:nvPr/>
        </p:nvPicPr>
        <p:blipFill rotWithShape="1">
          <a:blip r:embed="rId9">
            <a:alphaModFix/>
          </a:blip>
          <a:srcRect/>
          <a:stretch/>
        </p:blipFill>
        <p:spPr>
          <a:xfrm>
            <a:off x="11652873" y="233685"/>
            <a:ext cx="184344" cy="184344"/>
          </a:xfrm>
          <a:prstGeom prst="rect">
            <a:avLst/>
          </a:prstGeom>
          <a:noFill/>
          <a:ln>
            <a:noFill/>
          </a:ln>
        </p:spPr>
      </p:pic>
      <p:pic>
        <p:nvPicPr>
          <p:cNvPr id="162" name="Google Shape;162;g3196dd8bed4_0_16" descr="14 LinkedIn Icons Black Circle Images - LinkedIn Icon Black and White, LinkedIn  Icon Black and White and Round LinkedIn Icon / Newdesignfile.com">
            <a:hlinkClick r:id="rId10"/>
            <a:extLst>
              <a:ext uri="{FF2B5EF4-FFF2-40B4-BE49-F238E27FC236}">
                <a16:creationId xmlns:a16="http://schemas.microsoft.com/office/drawing/2014/main" id="{8777F1BE-CE05-68DC-FC93-5EBFE5AD73DE}"/>
              </a:ext>
            </a:extLst>
          </p:cNvPr>
          <p:cNvPicPr preferRelativeResize="0"/>
          <p:nvPr/>
        </p:nvPicPr>
        <p:blipFill rotWithShape="1">
          <a:blip r:embed="rId11">
            <a:alphaModFix/>
          </a:blip>
          <a:srcRect/>
          <a:stretch/>
        </p:blipFill>
        <p:spPr>
          <a:xfrm>
            <a:off x="11321545" y="213566"/>
            <a:ext cx="216000" cy="216000"/>
          </a:xfrm>
          <a:prstGeom prst="rect">
            <a:avLst/>
          </a:prstGeom>
          <a:noFill/>
          <a:ln>
            <a:noFill/>
          </a:ln>
        </p:spPr>
      </p:pic>
      <p:pic>
        <p:nvPicPr>
          <p:cNvPr id="163" name="Google Shape;163;g3196dd8bed4_0_16" descr="A purple banner with colorful hand prints&#10;&#10;Description automatically generated">
            <a:hlinkClick r:id="rId12"/>
            <a:extLst>
              <a:ext uri="{FF2B5EF4-FFF2-40B4-BE49-F238E27FC236}">
                <a16:creationId xmlns:a16="http://schemas.microsoft.com/office/drawing/2014/main" id="{B2592583-BFD6-1251-CC02-6E8B1FFC5D92}"/>
              </a:ext>
            </a:extLst>
          </p:cNvPr>
          <p:cNvPicPr preferRelativeResize="0"/>
          <p:nvPr/>
        </p:nvPicPr>
        <p:blipFill rotWithShape="1">
          <a:blip r:embed="rId13">
            <a:alphaModFix/>
          </a:blip>
          <a:srcRect/>
          <a:stretch/>
        </p:blipFill>
        <p:spPr>
          <a:xfrm>
            <a:off x="9510661" y="135801"/>
            <a:ext cx="347070" cy="449706"/>
          </a:xfrm>
          <a:prstGeom prst="rect">
            <a:avLst/>
          </a:prstGeom>
          <a:noFill/>
          <a:ln>
            <a:noFill/>
          </a:ln>
        </p:spPr>
      </p:pic>
    </p:spTree>
    <p:extLst>
      <p:ext uri="{BB962C8B-B14F-4D97-AF65-F5344CB8AC3E}">
        <p14:creationId xmlns:p14="http://schemas.microsoft.com/office/powerpoint/2010/main" val="3058407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52">
          <a:extLst>
            <a:ext uri="{FF2B5EF4-FFF2-40B4-BE49-F238E27FC236}">
              <a16:creationId xmlns:a16="http://schemas.microsoft.com/office/drawing/2014/main" id="{9B043CC0-7B0C-76F8-99C1-F9A3DFC63ED5}"/>
            </a:ext>
          </a:extLst>
        </p:cNvPr>
        <p:cNvGrpSpPr/>
        <p:nvPr/>
      </p:nvGrpSpPr>
      <p:grpSpPr>
        <a:xfrm>
          <a:off x="0" y="0"/>
          <a:ext cx="0" cy="0"/>
          <a:chOff x="0" y="0"/>
          <a:chExt cx="0" cy="0"/>
        </a:xfrm>
      </p:grpSpPr>
      <p:graphicFrame>
        <p:nvGraphicFramePr>
          <p:cNvPr id="153" name="Google Shape;153;g3196dd8bed4_0_16">
            <a:extLst>
              <a:ext uri="{FF2B5EF4-FFF2-40B4-BE49-F238E27FC236}">
                <a16:creationId xmlns:a16="http://schemas.microsoft.com/office/drawing/2014/main" id="{8339D8BA-6DC8-9A4B-0288-B10279DC1A9D}"/>
              </a:ext>
            </a:extLst>
          </p:cNvPr>
          <p:cNvGraphicFramePr/>
          <p:nvPr>
            <p:extLst>
              <p:ext uri="{D42A27DB-BD31-4B8C-83A1-F6EECF244321}">
                <p14:modId xmlns:p14="http://schemas.microsoft.com/office/powerpoint/2010/main" val="494412628"/>
              </p:ext>
            </p:extLst>
          </p:nvPr>
        </p:nvGraphicFramePr>
        <p:xfrm>
          <a:off x="0" y="651706"/>
          <a:ext cx="12192000" cy="7999757"/>
        </p:xfrm>
        <a:graphic>
          <a:graphicData uri="http://schemas.openxmlformats.org/drawingml/2006/table">
            <a:tbl>
              <a:tblPr firstRow="1" bandRow="1">
                <a:noFill/>
                <a:tableStyleId>{D2935181-AA13-4BF9-A24B-BECD9D54F334}</a:tableStyleId>
              </a:tblPr>
              <a:tblGrid>
                <a:gridCol w="2003612">
                  <a:extLst>
                    <a:ext uri="{9D8B030D-6E8A-4147-A177-3AD203B41FA5}">
                      <a16:colId xmlns:a16="http://schemas.microsoft.com/office/drawing/2014/main" val="20000"/>
                    </a:ext>
                  </a:extLst>
                </a:gridCol>
                <a:gridCol w="6898341">
                  <a:extLst>
                    <a:ext uri="{9D8B030D-6E8A-4147-A177-3AD203B41FA5}">
                      <a16:colId xmlns:a16="http://schemas.microsoft.com/office/drawing/2014/main" val="20001"/>
                    </a:ext>
                  </a:extLst>
                </a:gridCol>
                <a:gridCol w="3290047">
                  <a:extLst>
                    <a:ext uri="{9D8B030D-6E8A-4147-A177-3AD203B41FA5}">
                      <a16:colId xmlns:a16="http://schemas.microsoft.com/office/drawing/2014/main" val="20002"/>
                    </a:ext>
                  </a:extLst>
                </a:gridCol>
              </a:tblGrid>
              <a:tr h="191248">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dirty="0">
                          <a:latin typeface="Helvetica Neue"/>
                          <a:ea typeface="Helvetica Neue"/>
                          <a:cs typeface="Helvetica Neue"/>
                          <a:sym typeface="Helvetica Neue"/>
                        </a:rPr>
                        <a:t>Update</a:t>
                      </a:r>
                      <a:endParaRPr sz="1400" u="none" strike="noStrike" cap="none" dirty="0">
                        <a:latin typeface="Helvetica Neue"/>
                        <a:ea typeface="Helvetica Neue"/>
                        <a:cs typeface="Helvetica Neue"/>
                        <a:sym typeface="Helvetica Neue"/>
                      </a:endParaRPr>
                    </a:p>
                  </a:txBody>
                  <a:tcPr marL="91450" marR="91450" marT="46800" marB="45725">
                    <a:lnB w="9525" cap="flat" cmpd="sng">
                      <a:solidFill>
                        <a:srgbClr val="000000">
                          <a:alpha val="0"/>
                        </a:srgbClr>
                      </a:solidFill>
                      <a:prstDash val="solid"/>
                      <a:round/>
                      <a:headEnd type="none" w="sm" len="sm"/>
                      <a:tailEnd type="none" w="sm" len="sm"/>
                    </a:lnB>
                    <a:solidFill>
                      <a:srgbClr val="DFB2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latin typeface="Helvetica Neue"/>
                          <a:ea typeface="Helvetica Neue"/>
                          <a:cs typeface="Helvetica Neue"/>
                          <a:sym typeface="Helvetica Neue"/>
                        </a:rPr>
                        <a:t>Summary</a:t>
                      </a:r>
                      <a:endParaRPr sz="1400" u="none" strike="noStrike" cap="none">
                        <a:latin typeface="Helvetica Neue"/>
                        <a:ea typeface="Helvetica Neue"/>
                        <a:cs typeface="Helvetica Neue"/>
                        <a:sym typeface="Helvetica Neue"/>
                      </a:endParaRPr>
                    </a:p>
                  </a:txBody>
                  <a:tcPr marL="91450" marR="91450" marT="46800" marB="45725">
                    <a:lnB w="9525" cap="flat" cmpd="sng">
                      <a:solidFill>
                        <a:srgbClr val="000000">
                          <a:alpha val="0"/>
                        </a:srgbClr>
                      </a:solidFill>
                      <a:prstDash val="solid"/>
                      <a:round/>
                      <a:headEnd type="none" w="sm" len="sm"/>
                      <a:tailEnd type="none" w="sm" len="sm"/>
                    </a:lnB>
                    <a:solidFill>
                      <a:srgbClr val="DFB2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latin typeface="Helvetica Neue"/>
                          <a:ea typeface="Helvetica Neue"/>
                          <a:cs typeface="Helvetica Neue"/>
                          <a:sym typeface="Helvetica Neue"/>
                        </a:rPr>
                        <a:t>Action for firms </a:t>
                      </a:r>
                      <a:endParaRPr sz="1400" u="none" strike="noStrike" cap="none">
                        <a:latin typeface="Helvetica Neue"/>
                        <a:ea typeface="Helvetica Neue"/>
                        <a:cs typeface="Helvetica Neue"/>
                        <a:sym typeface="Helvetica Neue"/>
                      </a:endParaRPr>
                    </a:p>
                  </a:txBody>
                  <a:tcPr marL="91450" marR="91450" marT="46800" marB="45725">
                    <a:lnB w="9525" cap="flat" cmpd="sng">
                      <a:solidFill>
                        <a:srgbClr val="000000">
                          <a:alpha val="0"/>
                        </a:srgbClr>
                      </a:solidFill>
                      <a:prstDash val="solid"/>
                      <a:round/>
                      <a:headEnd type="none" w="sm" len="sm"/>
                      <a:tailEnd type="none" w="sm" len="sm"/>
                    </a:lnB>
                    <a:solidFill>
                      <a:srgbClr val="DFB200"/>
                    </a:solidFill>
                  </a:tcPr>
                </a:tc>
                <a:extLst>
                  <a:ext uri="{0D108BD9-81ED-4DB2-BD59-A6C34878D82A}">
                    <a16:rowId xmlns:a16="http://schemas.microsoft.com/office/drawing/2014/main" val="10000"/>
                  </a:ext>
                </a:extLst>
              </a:tr>
              <a:tr h="3607727">
                <a:tc>
                  <a:txBody>
                    <a:bodyPr/>
                    <a:lstStyle/>
                    <a:p>
                      <a:pPr marL="0" marR="0" lvl="0" indent="0" algn="l" rtl="0">
                        <a:lnSpc>
                          <a:spcPct val="110000"/>
                        </a:lnSpc>
                        <a:spcBef>
                          <a:spcPts val="0"/>
                        </a:spcBef>
                        <a:spcAft>
                          <a:spcPts val="0"/>
                        </a:spcAft>
                        <a:buClr>
                          <a:schemeClr val="dk1"/>
                        </a:buClr>
                        <a:buSzPts val="1100"/>
                        <a:buFont typeface="Arial"/>
                        <a:buNone/>
                      </a:pPr>
                      <a:r>
                        <a:rPr lang="en-GB" sz="1400" b="1" i="0" u="none" strike="noStrike" cap="none" dirty="0">
                          <a:solidFill>
                            <a:schemeClr val="dk1"/>
                          </a:solidFill>
                          <a:effectLst/>
                          <a:latin typeface="Calibri"/>
                          <a:ea typeface="Calibri"/>
                          <a:cs typeface="Calibri"/>
                          <a:sym typeface="Arial"/>
                        </a:rPr>
                        <a:t>FCA bans former Credit Suisse executives following US criminal convictions</a:t>
                      </a:r>
                    </a:p>
                    <a:p>
                      <a:pPr marL="0" marR="0" lvl="0" indent="0" algn="l" rtl="0">
                        <a:lnSpc>
                          <a:spcPct val="110000"/>
                        </a:lnSpc>
                        <a:spcBef>
                          <a:spcPts val="0"/>
                        </a:spcBef>
                        <a:spcAft>
                          <a:spcPts val="0"/>
                        </a:spcAft>
                        <a:buClr>
                          <a:schemeClr val="dk1"/>
                        </a:buClr>
                        <a:buSzPts val="1100"/>
                        <a:buFont typeface="Arial"/>
                        <a:buNone/>
                      </a:pPr>
                      <a:endParaRPr lang="en-GB" sz="1400" b="0" i="0" u="none" strike="noStrike" cap="none" dirty="0">
                        <a:solidFill>
                          <a:schemeClr val="dk1"/>
                        </a:solidFill>
                        <a:effectLst/>
                        <a:latin typeface="Calibri"/>
                        <a:ea typeface="Arial"/>
                        <a:cs typeface="Calibri"/>
                        <a:sym typeface="Arial"/>
                      </a:endParaRPr>
                    </a:p>
                    <a:p>
                      <a:pPr marL="0" marR="0" lvl="0" indent="0" algn="l" rtl="0">
                        <a:lnSpc>
                          <a:spcPct val="110000"/>
                        </a:lnSpc>
                        <a:spcBef>
                          <a:spcPts val="0"/>
                        </a:spcBef>
                        <a:spcAft>
                          <a:spcPts val="0"/>
                        </a:spcAft>
                        <a:buClr>
                          <a:schemeClr val="dk1"/>
                        </a:buClr>
                        <a:buSzPts val="1100"/>
                        <a:buFont typeface="Arial"/>
                        <a:buNone/>
                      </a:pPr>
                      <a:r>
                        <a:rPr lang="en-GB" sz="1200" u="none" strike="noStrike" cap="none" dirty="0">
                          <a:latin typeface="Arial"/>
                          <a:ea typeface="Arial"/>
                          <a:cs typeface="Arial"/>
                          <a:sym typeface="Arial"/>
                        </a:rPr>
                        <a:t>Applies to: </a:t>
                      </a:r>
                      <a:endParaRPr lang="en-GB" sz="1200" u="none" strike="noStrike" cap="none" dirty="0">
                        <a:solidFill>
                          <a:srgbClr val="FF0000"/>
                        </a:solidFill>
                        <a:latin typeface="Arial"/>
                        <a:ea typeface="Helvetica Neue"/>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200" u="none" strike="noStrike" cap="none" dirty="0">
                          <a:solidFill>
                            <a:schemeClr val="tx1"/>
                          </a:solidFill>
                          <a:latin typeface="Arial"/>
                          <a:ea typeface="Helvetica Neue"/>
                          <a:cs typeface="Arial"/>
                          <a:sym typeface="Arial"/>
                        </a:rPr>
                        <a:t>All firms</a:t>
                      </a:r>
                      <a:endParaRPr sz="1000" u="none" strike="noStrike" cap="none" dirty="0">
                        <a:solidFill>
                          <a:schemeClr val="tx1"/>
                        </a:solidFill>
                        <a:latin typeface="Helvetica Neue"/>
                        <a:ea typeface="Helvetica Neue"/>
                        <a:cs typeface="Helvetica Neue"/>
                        <a:sym typeface="Helvetica Neue"/>
                      </a:endParaRPr>
                    </a:p>
                  </a:txBody>
                  <a:tcPr marL="91450" marR="91450" marT="180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r>
                        <a:rPr lang="en-GB" sz="1400" b="0" i="0" u="none" strike="noStrike" cap="none" dirty="0">
                          <a:solidFill>
                            <a:schemeClr val="dk1"/>
                          </a:solidFill>
                          <a:effectLst/>
                          <a:latin typeface="Calibri"/>
                          <a:ea typeface="Calibri"/>
                          <a:cs typeface="Calibri"/>
                          <a:sym typeface="Arial"/>
                        </a:rPr>
                        <a:t>​In a joint letter dated 10 March 2025, the Financial Conduct Authority (FCA) and the Information Commissioner's Office (ICO) addressed the financial services sector regarding the adoption of Artificial Intelligence (AI) and other innovative technologies.</a:t>
                      </a:r>
                    </a:p>
                    <a:p>
                      <a:endParaRPr lang="en-GB" sz="1400" b="0" i="0" u="none" strike="noStrike" cap="none" dirty="0">
                        <a:solidFill>
                          <a:schemeClr val="dk1"/>
                        </a:solidFill>
                        <a:effectLst/>
                        <a:latin typeface="Calibri"/>
                        <a:ea typeface="Calibri"/>
                        <a:cs typeface="Calibri"/>
                        <a:sym typeface="Arial"/>
                      </a:endParaRPr>
                    </a:p>
                    <a:p>
                      <a:r>
                        <a:rPr lang="en-GB" sz="1400" b="1" i="0" u="none" strike="noStrike" cap="none" dirty="0">
                          <a:solidFill>
                            <a:schemeClr val="dk1"/>
                          </a:solidFill>
                          <a:effectLst/>
                          <a:latin typeface="Calibri"/>
                          <a:ea typeface="Calibri"/>
                          <a:cs typeface="Calibri"/>
                          <a:sym typeface="Arial"/>
                        </a:rPr>
                        <a:t>Key Points from the Letter:</a:t>
                      </a:r>
                      <a:endParaRPr lang="en-GB" sz="1400" b="0" i="0" u="none" strike="noStrike" cap="none" dirty="0">
                        <a:solidFill>
                          <a:schemeClr val="dk1"/>
                        </a:solidFill>
                        <a:effectLst/>
                        <a:latin typeface="Calibri"/>
                        <a:ea typeface="Calibri"/>
                        <a:cs typeface="Calibri"/>
                        <a:sym typeface="Arial"/>
                      </a:endParaRPr>
                    </a:p>
                    <a:p>
                      <a:r>
                        <a:rPr lang="en-GB" sz="1400" b="1" i="0" u="none" strike="noStrike" cap="none" dirty="0">
                          <a:solidFill>
                            <a:schemeClr val="dk1"/>
                          </a:solidFill>
                          <a:effectLst/>
                          <a:latin typeface="Calibri"/>
                          <a:ea typeface="Calibri"/>
                          <a:cs typeface="Calibri"/>
                          <a:sym typeface="Arial"/>
                        </a:rPr>
                        <a:t>Regulatory Collaboration:</a:t>
                      </a:r>
                      <a:r>
                        <a:rPr lang="en-GB" sz="1400" b="0" i="0" u="none" strike="noStrike" cap="none" dirty="0">
                          <a:solidFill>
                            <a:schemeClr val="dk1"/>
                          </a:solidFill>
                          <a:effectLst/>
                          <a:latin typeface="Calibri"/>
                          <a:ea typeface="Calibri"/>
                          <a:cs typeface="Calibri"/>
                          <a:sym typeface="Arial"/>
                        </a:rPr>
                        <a:t> The FCA and ICO emphasised their commitment to providing regulatory clarity to support responsible innovation in financial services. They highlighted their history of collaboration, including participation in FCA </a:t>
                      </a:r>
                      <a:r>
                        <a:rPr lang="en-GB" sz="1400" b="0" i="0" u="none" strike="noStrike" cap="none" dirty="0" err="1">
                          <a:solidFill>
                            <a:schemeClr val="dk1"/>
                          </a:solidFill>
                          <a:effectLst/>
                          <a:latin typeface="Calibri"/>
                          <a:ea typeface="Calibri"/>
                          <a:cs typeface="Calibri"/>
                          <a:sym typeface="Arial"/>
                        </a:rPr>
                        <a:t>TechSprints</a:t>
                      </a:r>
                      <a:r>
                        <a:rPr lang="en-GB" sz="1400" b="0" i="0" u="none" strike="noStrike" cap="none" dirty="0">
                          <a:solidFill>
                            <a:schemeClr val="dk1"/>
                          </a:solidFill>
                          <a:effectLst/>
                          <a:latin typeface="Calibri"/>
                          <a:ea typeface="Calibri"/>
                          <a:cs typeface="Calibri"/>
                          <a:sym typeface="Arial"/>
                        </a:rPr>
                        <a:t> and joint statements on customer communications.​</a:t>
                      </a:r>
                    </a:p>
                    <a:p>
                      <a:endParaRPr lang="en-GB" sz="1400" b="0" i="0" u="none" strike="noStrike" cap="none" dirty="0">
                        <a:solidFill>
                          <a:schemeClr val="dk1"/>
                        </a:solidFill>
                        <a:effectLst/>
                        <a:latin typeface="Calibri"/>
                        <a:ea typeface="Calibri"/>
                        <a:cs typeface="Calibri"/>
                        <a:sym typeface="Arial"/>
                      </a:endParaRPr>
                    </a:p>
                    <a:p>
                      <a:r>
                        <a:rPr lang="en-GB" sz="1400" b="1" i="0" u="none" strike="noStrike" cap="none" dirty="0">
                          <a:solidFill>
                            <a:schemeClr val="dk1"/>
                          </a:solidFill>
                          <a:effectLst/>
                          <a:latin typeface="Calibri"/>
                          <a:ea typeface="Calibri"/>
                          <a:cs typeface="Calibri"/>
                          <a:sym typeface="Arial"/>
                        </a:rPr>
                        <a:t>Industry Concerns:</a:t>
                      </a:r>
                      <a:r>
                        <a:rPr lang="en-GB" sz="1400" b="0" i="0" u="none" strike="noStrike" cap="none" dirty="0">
                          <a:solidFill>
                            <a:schemeClr val="dk1"/>
                          </a:solidFill>
                          <a:effectLst/>
                          <a:latin typeface="Calibri"/>
                          <a:ea typeface="Calibri"/>
                          <a:cs typeface="Calibri"/>
                          <a:sym typeface="Arial"/>
                        </a:rPr>
                        <a:t> A recent FCA and Bank of England survey identified data protection and Consumer Duty as two of the top three regulatory constraints hindering AI deployment within financial services. This indicates a lack of confidence among firms regarding the integration of AI technologies and uncertainty about regulatory requirements.​</a:t>
                      </a:r>
                    </a:p>
                    <a:p>
                      <a:endParaRPr lang="en-GB" sz="1400" b="0" i="0" u="none" strike="noStrike" cap="none" dirty="0">
                        <a:solidFill>
                          <a:schemeClr val="dk1"/>
                        </a:solidFill>
                        <a:effectLst/>
                        <a:latin typeface="Calibri"/>
                        <a:ea typeface="Calibri"/>
                        <a:cs typeface="Calibri"/>
                        <a:sym typeface="Arial"/>
                      </a:endParaRPr>
                    </a:p>
                    <a:p>
                      <a:r>
                        <a:rPr lang="en-GB" sz="1400" b="1" i="0" u="none" strike="noStrike" cap="none" dirty="0">
                          <a:solidFill>
                            <a:schemeClr val="dk1"/>
                          </a:solidFill>
                          <a:effectLst/>
                          <a:latin typeface="Calibri"/>
                          <a:ea typeface="Calibri"/>
                          <a:cs typeface="Calibri"/>
                          <a:sym typeface="Arial"/>
                        </a:rPr>
                        <a:t>Roundtable Invitation:</a:t>
                      </a:r>
                      <a:r>
                        <a:rPr lang="en-GB" sz="1400" b="0" i="0" u="none" strike="noStrike" cap="none" dirty="0">
                          <a:solidFill>
                            <a:schemeClr val="dk1"/>
                          </a:solidFill>
                          <a:effectLst/>
                          <a:latin typeface="Calibri"/>
                          <a:ea typeface="Calibri"/>
                          <a:cs typeface="Calibri"/>
                          <a:sym typeface="Arial"/>
                        </a:rPr>
                        <a:t> The FCA and ICO announced a roundtable event scheduled for 9 May 2025 in London to address these challenges. They invited industry leaders to discuss:​</a:t>
                      </a:r>
                    </a:p>
                    <a:p>
                      <a:pPr marL="285750" indent="-285750">
                        <a:buFont typeface="Arial" panose="020B0604020202020204" pitchFamily="34" charset="0"/>
                        <a:buChar char="•"/>
                      </a:pPr>
                      <a:r>
                        <a:rPr lang="en-GB" sz="1400" b="0" i="0" u="none" strike="noStrike" cap="none" dirty="0">
                          <a:solidFill>
                            <a:schemeClr val="dk1"/>
                          </a:solidFill>
                          <a:effectLst/>
                          <a:latin typeface="Calibri"/>
                          <a:ea typeface="Calibri"/>
                          <a:cs typeface="Calibri"/>
                          <a:sym typeface="Arial"/>
                        </a:rPr>
                        <a:t>Areas of regulatory uncertainty related to AI adoption and innovation.​</a:t>
                      </a:r>
                    </a:p>
                    <a:p>
                      <a:pPr marL="285750" indent="-285750">
                        <a:buFont typeface="Arial" panose="020B0604020202020204" pitchFamily="34" charset="0"/>
                        <a:buChar char="•"/>
                      </a:pPr>
                      <a:r>
                        <a:rPr lang="en-GB" sz="1400" b="0" i="0" u="none" strike="noStrike" cap="none" dirty="0">
                          <a:solidFill>
                            <a:schemeClr val="dk1"/>
                          </a:solidFill>
                          <a:effectLst/>
                          <a:latin typeface="Calibri"/>
                          <a:ea typeface="Calibri"/>
                          <a:cs typeface="Calibri"/>
                          <a:sym typeface="Arial"/>
                        </a:rPr>
                        <a:t>Ways the FCA and ICO can collaborate with the industry to provide clearer regulatory guidance and support growth. </a:t>
                      </a:r>
                    </a:p>
                    <a:p>
                      <a:pPr marL="285750" indent="-285750">
                        <a:buFont typeface="Arial" panose="020B0604020202020204" pitchFamily="34" charset="0"/>
                        <a:buChar char="•"/>
                      </a:pPr>
                      <a:r>
                        <a:rPr lang="en-GB" sz="1400" b="0" i="0" u="none" strike="noStrike" cap="none" dirty="0">
                          <a:solidFill>
                            <a:schemeClr val="dk1"/>
                          </a:solidFill>
                          <a:effectLst/>
                          <a:latin typeface="Calibri"/>
                          <a:ea typeface="Calibri"/>
                          <a:cs typeface="Calibri"/>
                          <a:sym typeface="Arial"/>
                        </a:rPr>
                        <a:t>Specific data protection and financial regulation aspects where firms need more support to innovate and adopt new technologies.</a:t>
                      </a:r>
                    </a:p>
                    <a:p>
                      <a:endParaRPr lang="en-GB" sz="1400" b="0" i="0" u="none" strike="noStrike" cap="none" dirty="0">
                        <a:solidFill>
                          <a:schemeClr val="dk1"/>
                        </a:solidFill>
                        <a:effectLst/>
                        <a:latin typeface="Calibri"/>
                        <a:ea typeface="Calibri"/>
                        <a:cs typeface="Calibri"/>
                        <a:sym typeface="Arial"/>
                      </a:endParaRPr>
                    </a:p>
                  </a:txBody>
                  <a:tcPr marL="91450" marR="91450" marT="180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l" rtl="0">
                        <a:lnSpc>
                          <a:spcPct val="130000"/>
                        </a:lnSpc>
                        <a:spcBef>
                          <a:spcPts val="0"/>
                        </a:spcBef>
                        <a:spcAft>
                          <a:spcPts val="0"/>
                        </a:spcAft>
                        <a:buClr>
                          <a:schemeClr val="dk1"/>
                        </a:buClr>
                        <a:buSzPts val="1100"/>
                        <a:buFont typeface="Arial" panose="020B0604020202020204" pitchFamily="34" charset="0"/>
                        <a:buNone/>
                      </a:pPr>
                      <a:r>
                        <a:rPr lang="en-GB" sz="1100" b="1" u="none" strike="noStrike" cap="none" dirty="0">
                          <a:latin typeface="Arial"/>
                          <a:ea typeface="Arial"/>
                          <a:cs typeface="Arial"/>
                          <a:sym typeface="Arial"/>
                        </a:rPr>
                        <a:t>Action to Take:</a:t>
                      </a:r>
                      <a:endParaRPr lang="en-GB" sz="1200" u="none" strike="noStrike" cap="none" dirty="0">
                        <a:latin typeface="Arial"/>
                        <a:ea typeface="Arial"/>
                        <a:cs typeface="Arial"/>
                        <a:sym typeface="Arial"/>
                      </a:endParaRPr>
                    </a:p>
                    <a:p>
                      <a:pPr marL="171450" marR="0" lvl="0" indent="-171450" algn="l" rtl="0">
                        <a:lnSpc>
                          <a:spcPct val="130000"/>
                        </a:lnSpc>
                        <a:spcBef>
                          <a:spcPts val="0"/>
                        </a:spcBef>
                        <a:spcAft>
                          <a:spcPts val="0"/>
                        </a:spcAft>
                        <a:buClr>
                          <a:schemeClr val="dk1"/>
                        </a:buClr>
                        <a:buSzPts val="1100"/>
                        <a:buFont typeface="Arial" panose="020B0604020202020204" pitchFamily="34" charset="0"/>
                        <a:buChar char="•"/>
                      </a:pPr>
                      <a:r>
                        <a:rPr lang="en-GB" sz="1400" b="0" i="0" u="none" strike="noStrike" cap="none" dirty="0">
                          <a:solidFill>
                            <a:schemeClr val="dk1"/>
                          </a:solidFill>
                          <a:effectLst/>
                          <a:latin typeface="Calibri"/>
                          <a:ea typeface="Calibri"/>
                          <a:cs typeface="Calibri"/>
                          <a:sym typeface="Arial"/>
                        </a:rPr>
                        <a:t>Read the full publication </a:t>
                      </a:r>
                      <a:r>
                        <a:rPr lang="en-GB" sz="1400" b="0" i="0" u="none" strike="noStrike" cap="none" dirty="0">
                          <a:solidFill>
                            <a:schemeClr val="dk1"/>
                          </a:solidFill>
                          <a:effectLst/>
                          <a:latin typeface="Calibri"/>
                          <a:ea typeface="Calibri"/>
                          <a:cs typeface="Calibri"/>
                          <a:sym typeface="Arial"/>
                          <a:hlinkClick r:id="rId3"/>
                        </a:rPr>
                        <a:t>here.</a:t>
                      </a:r>
                      <a:endParaRPr sz="1200" b="0" u="none" strike="noStrike" cap="none" dirty="0">
                        <a:solidFill>
                          <a:srgbClr val="FF0000"/>
                        </a:solidFill>
                        <a:latin typeface="Arial"/>
                        <a:ea typeface="Arial"/>
                        <a:cs typeface="Arial"/>
                        <a:sym typeface="Arial"/>
                      </a:endParaRPr>
                    </a:p>
                  </a:txBody>
                  <a:tcPr marL="91450" marR="91450" marT="180000" marB="108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529072">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tx1"/>
                        </a:solidFill>
                        <a:latin typeface="Helvetica Neue"/>
                        <a:ea typeface="Helvetica Neue"/>
                        <a:cs typeface="Helvetica Neue"/>
                        <a:sym typeface="Helvetica Neue"/>
                      </a:endParaRPr>
                    </a:p>
                  </a:txBody>
                  <a:tcPr marL="91450" marR="91450" marT="180000" marB="108000">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5F5F5"/>
                    </a:solidFill>
                  </a:tcPr>
                </a:tc>
                <a:tc>
                  <a:txBody>
                    <a:bodyPr/>
                    <a:lstStyle/>
                    <a:p>
                      <a:endParaRPr lang="en-GB" sz="1400" b="0" i="0" u="none" strike="noStrike" cap="none" dirty="0">
                        <a:solidFill>
                          <a:schemeClr val="dk1"/>
                        </a:solidFill>
                        <a:effectLst/>
                        <a:latin typeface="Calibri"/>
                        <a:ea typeface="Calibri"/>
                        <a:cs typeface="Calibri"/>
                        <a:sym typeface="Arial"/>
                      </a:endParaRPr>
                    </a:p>
                  </a:txBody>
                  <a:tcPr marL="91450" marR="91450" marT="180000" marB="108000">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5F5F5"/>
                    </a:solidFill>
                  </a:tcPr>
                </a:tc>
                <a:tc>
                  <a:txBody>
                    <a:bodyPr/>
                    <a:lstStyle/>
                    <a:p>
                      <a:pPr marL="171450" marR="0" lvl="0" indent="-171450" algn="l" rtl="0">
                        <a:lnSpc>
                          <a:spcPct val="130000"/>
                        </a:lnSpc>
                        <a:spcBef>
                          <a:spcPts val="0"/>
                        </a:spcBef>
                        <a:spcAft>
                          <a:spcPts val="0"/>
                        </a:spcAft>
                        <a:buClr>
                          <a:schemeClr val="dk1"/>
                        </a:buClr>
                        <a:buSzPts val="1100"/>
                        <a:buFont typeface="Arial" panose="020B0604020202020204" pitchFamily="34" charset="0"/>
                        <a:buChar char="•"/>
                      </a:pPr>
                      <a:endParaRPr sz="1200" b="0" u="none" strike="noStrike" cap="none" dirty="0">
                        <a:solidFill>
                          <a:srgbClr val="FF0000"/>
                        </a:solidFill>
                        <a:latin typeface="Arial"/>
                        <a:ea typeface="Arial"/>
                        <a:cs typeface="Arial"/>
                        <a:sym typeface="Arial"/>
                      </a:endParaRPr>
                    </a:p>
                  </a:txBody>
                  <a:tcPr marL="91450" marR="91450" marT="180000" marB="108000">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F5F5F5"/>
                    </a:solidFill>
                  </a:tcPr>
                </a:tc>
                <a:extLst>
                  <a:ext uri="{0D108BD9-81ED-4DB2-BD59-A6C34878D82A}">
                    <a16:rowId xmlns:a16="http://schemas.microsoft.com/office/drawing/2014/main" val="2829557862"/>
                  </a:ext>
                </a:extLst>
              </a:tr>
            </a:tbl>
          </a:graphicData>
        </a:graphic>
      </p:graphicFrame>
      <p:sp>
        <p:nvSpPr>
          <p:cNvPr id="154" name="Google Shape;154;g3196dd8bed4_0_16">
            <a:extLst>
              <a:ext uri="{FF2B5EF4-FFF2-40B4-BE49-F238E27FC236}">
                <a16:creationId xmlns:a16="http://schemas.microsoft.com/office/drawing/2014/main" id="{627ACDA1-0C11-8F77-A662-2467A87DA2C9}"/>
              </a:ext>
            </a:extLst>
          </p:cNvPr>
          <p:cNvSpPr/>
          <p:nvPr/>
        </p:nvSpPr>
        <p:spPr>
          <a:xfrm>
            <a:off x="-1" y="91"/>
            <a:ext cx="12192000" cy="651600"/>
          </a:xfrm>
          <a:prstGeom prst="rect">
            <a:avLst/>
          </a:prstGeom>
          <a:solidFill>
            <a:schemeClr val="lt1"/>
          </a:solidFill>
          <a:ln>
            <a:noFill/>
          </a:ln>
          <a:effectLst>
            <a:outerShdw blurRad="127000" dist="127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73"/>
              <a:buFont typeface="Arial"/>
              <a:buNone/>
            </a:pPr>
            <a:endParaRPr lang="en-GB" sz="1873" b="0" i="0" u="none" strike="noStrike" cap="none">
              <a:solidFill>
                <a:srgbClr val="FFFFFF"/>
              </a:solidFill>
              <a:latin typeface="Helvetica Neue"/>
              <a:ea typeface="Helvetica Neue"/>
              <a:cs typeface="Helvetica Neue"/>
              <a:sym typeface="Helvetica Neue"/>
            </a:endParaRPr>
          </a:p>
        </p:txBody>
      </p:sp>
      <p:sp>
        <p:nvSpPr>
          <p:cNvPr id="155" name="Google Shape;155;g3196dd8bed4_0_16">
            <a:extLst>
              <a:ext uri="{FF2B5EF4-FFF2-40B4-BE49-F238E27FC236}">
                <a16:creationId xmlns:a16="http://schemas.microsoft.com/office/drawing/2014/main" id="{E33FCC56-3D66-BC5F-DF12-BE1EAE12862A}"/>
              </a:ext>
            </a:extLst>
          </p:cNvPr>
          <p:cNvSpPr/>
          <p:nvPr/>
        </p:nvSpPr>
        <p:spPr>
          <a:xfrm>
            <a:off x="0" y="69470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52"/>
              <a:buFont typeface="Arial"/>
              <a:buNone/>
            </a:pPr>
            <a:endParaRPr lang="en-GB" sz="1452" b="1" i="0" u="none" strike="noStrike" cap="none">
              <a:solidFill>
                <a:srgbClr val="FFFFFF"/>
              </a:solidFill>
              <a:latin typeface="Helvetica Neue"/>
              <a:ea typeface="Helvetica Neue"/>
              <a:cs typeface="Helvetica Neue"/>
              <a:sym typeface="Helvetica Neue"/>
            </a:endParaRPr>
          </a:p>
        </p:txBody>
      </p:sp>
      <p:sp>
        <p:nvSpPr>
          <p:cNvPr id="156" name="Google Shape;156;g3196dd8bed4_0_16">
            <a:extLst>
              <a:ext uri="{FF2B5EF4-FFF2-40B4-BE49-F238E27FC236}">
                <a16:creationId xmlns:a16="http://schemas.microsoft.com/office/drawing/2014/main" id="{65D7F9A7-7518-7D40-B391-C930F70FAADC}"/>
              </a:ext>
            </a:extLst>
          </p:cNvPr>
          <p:cNvSpPr/>
          <p:nvPr/>
        </p:nvSpPr>
        <p:spPr>
          <a:xfrm>
            <a:off x="1617385" y="119255"/>
            <a:ext cx="10415100" cy="41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95"/>
              <a:buFont typeface="Arial"/>
              <a:buNone/>
            </a:pPr>
            <a:r>
              <a:rPr lang="en-GB" sz="1995" b="0" i="0" u="none" strike="noStrike" cap="none">
                <a:solidFill>
                  <a:srgbClr val="4E4E4E"/>
                </a:solidFill>
                <a:latin typeface="Helvetica Neue"/>
                <a:ea typeface="Helvetica Neue"/>
                <a:cs typeface="Helvetica Neue"/>
                <a:sym typeface="Helvetica Neue"/>
              </a:rPr>
              <a:t>Regulatory Updates – FCA (General)</a:t>
            </a:r>
            <a:r>
              <a:rPr lang="en-GB" sz="1995" b="1" i="0" u="none" strike="noStrike" cap="none">
                <a:solidFill>
                  <a:srgbClr val="DDB000"/>
                </a:solidFill>
                <a:latin typeface="Helvetica Neue"/>
                <a:ea typeface="Helvetica Neue"/>
                <a:cs typeface="Helvetica Neue"/>
                <a:sym typeface="Helvetica Neue"/>
              </a:rPr>
              <a:t>.</a:t>
            </a:r>
            <a:endParaRPr lang="en-GB" sz="1400" b="0" i="0" u="none" strike="noStrike" cap="none">
              <a:solidFill>
                <a:srgbClr val="000000"/>
              </a:solidFill>
              <a:latin typeface="Helvetica Neue"/>
              <a:ea typeface="Helvetica Neue"/>
              <a:cs typeface="Helvetica Neue"/>
              <a:sym typeface="Helvetica Neue"/>
            </a:endParaRPr>
          </a:p>
        </p:txBody>
      </p:sp>
      <p:sp>
        <p:nvSpPr>
          <p:cNvPr id="157" name="Google Shape;157;g3196dd8bed4_0_16">
            <a:extLst>
              <a:ext uri="{FF2B5EF4-FFF2-40B4-BE49-F238E27FC236}">
                <a16:creationId xmlns:a16="http://schemas.microsoft.com/office/drawing/2014/main" id="{EE30897C-515F-992B-A9AA-7FF835FF5368}"/>
              </a:ext>
            </a:extLst>
          </p:cNvPr>
          <p:cNvSpPr txBox="1"/>
          <p:nvPr/>
        </p:nvSpPr>
        <p:spPr>
          <a:xfrm>
            <a:off x="11514675" y="6593000"/>
            <a:ext cx="347100" cy="215400"/>
          </a:xfrm>
          <a:prstGeom prst="rect">
            <a:avLst/>
          </a:prstGeom>
          <a:noFill/>
          <a:ln>
            <a:noFill/>
          </a:ln>
        </p:spPr>
        <p:txBody>
          <a:bodyPr spcFirstLastPara="1" wrap="square" lIns="91425" tIns="45700" rIns="0" bIns="45700" anchor="t" anchorCtr="0">
            <a:noAutofit/>
          </a:bodyPr>
          <a:lstStyle/>
          <a:p>
            <a:pPr marL="0" marR="0" lvl="0" indent="0" algn="r" rtl="0">
              <a:lnSpc>
                <a:spcPct val="100000"/>
              </a:lnSpc>
              <a:spcBef>
                <a:spcPts val="0"/>
              </a:spcBef>
              <a:spcAft>
                <a:spcPts val="0"/>
              </a:spcAft>
              <a:buClr>
                <a:srgbClr val="000000"/>
              </a:buClr>
              <a:buSzPts val="771"/>
              <a:buFont typeface="Arial"/>
              <a:buNone/>
            </a:pPr>
            <a:fld id="{00000000-1234-1234-1234-123412341234}" type="slidenum">
              <a:rPr lang="en-GB" sz="771" b="0" i="0" u="none" strike="noStrike" cap="none">
                <a:solidFill>
                  <a:srgbClr val="404040"/>
                </a:solidFill>
                <a:latin typeface="Helvetica Neue"/>
                <a:ea typeface="Helvetica Neue"/>
                <a:cs typeface="Helvetica Neue"/>
                <a:sym typeface="Helvetica Neue"/>
              </a:rPr>
              <a:t>5</a:t>
            </a:fld>
            <a:endParaRPr lang="en-GB" sz="771" b="0" i="0" u="none" strike="noStrike" cap="none">
              <a:solidFill>
                <a:srgbClr val="404040"/>
              </a:solidFill>
              <a:latin typeface="Helvetica Neue"/>
              <a:ea typeface="Helvetica Neue"/>
              <a:cs typeface="Helvetica Neue"/>
              <a:sym typeface="Helvetica Neue"/>
            </a:endParaRPr>
          </a:p>
        </p:txBody>
      </p:sp>
      <p:pic>
        <p:nvPicPr>
          <p:cNvPr id="158" name="Google Shape;158;g3196dd8bed4_0_16" descr="A picture containing logo&#10;&#10;Description automatically generated">
            <a:extLst>
              <a:ext uri="{FF2B5EF4-FFF2-40B4-BE49-F238E27FC236}">
                <a16:creationId xmlns:a16="http://schemas.microsoft.com/office/drawing/2014/main" id="{7D21F5FD-D876-D33B-9E1A-31EE12CC4D92}"/>
              </a:ext>
            </a:extLst>
          </p:cNvPr>
          <p:cNvPicPr preferRelativeResize="0"/>
          <p:nvPr/>
        </p:nvPicPr>
        <p:blipFill rotWithShape="1">
          <a:blip r:embed="rId4">
            <a:alphaModFix/>
          </a:blip>
          <a:srcRect/>
          <a:stretch/>
        </p:blipFill>
        <p:spPr>
          <a:xfrm>
            <a:off x="354785" y="73771"/>
            <a:ext cx="921877" cy="504171"/>
          </a:xfrm>
          <a:prstGeom prst="rect">
            <a:avLst/>
          </a:prstGeom>
          <a:noFill/>
          <a:ln>
            <a:noFill/>
          </a:ln>
        </p:spPr>
      </p:pic>
      <p:pic>
        <p:nvPicPr>
          <p:cNvPr id="159" name="Google Shape;159;g3196dd8bed4_0_16" descr="A close up of a sign&#10;&#10;Description automatically generated">
            <a:extLst>
              <a:ext uri="{FF2B5EF4-FFF2-40B4-BE49-F238E27FC236}">
                <a16:creationId xmlns:a16="http://schemas.microsoft.com/office/drawing/2014/main" id="{F28B289B-FBB9-9BAA-D858-17CF96D55138}"/>
              </a:ext>
            </a:extLst>
          </p:cNvPr>
          <p:cNvPicPr preferRelativeResize="0"/>
          <p:nvPr/>
        </p:nvPicPr>
        <p:blipFill rotWithShape="1">
          <a:blip r:embed="rId5">
            <a:alphaModFix/>
          </a:blip>
          <a:srcRect/>
          <a:stretch/>
        </p:blipFill>
        <p:spPr>
          <a:xfrm>
            <a:off x="10087785" y="154104"/>
            <a:ext cx="656636" cy="343507"/>
          </a:xfrm>
          <a:prstGeom prst="rect">
            <a:avLst/>
          </a:prstGeom>
          <a:noFill/>
          <a:ln>
            <a:noFill/>
          </a:ln>
        </p:spPr>
      </p:pic>
      <p:pic>
        <p:nvPicPr>
          <p:cNvPr id="160" name="Google Shape;160;g3196dd8bed4_0_16" descr="Logo&#10;&#10;Description automatically generated">
            <a:hlinkClick r:id="rId6"/>
            <a:extLst>
              <a:ext uri="{FF2B5EF4-FFF2-40B4-BE49-F238E27FC236}">
                <a16:creationId xmlns:a16="http://schemas.microsoft.com/office/drawing/2014/main" id="{EC6EB8FE-080C-B834-CB03-86800057C7CC}"/>
              </a:ext>
            </a:extLst>
          </p:cNvPr>
          <p:cNvPicPr preferRelativeResize="0"/>
          <p:nvPr/>
        </p:nvPicPr>
        <p:blipFill rotWithShape="1">
          <a:blip r:embed="rId7">
            <a:alphaModFix/>
          </a:blip>
          <a:srcRect/>
          <a:stretch/>
        </p:blipFill>
        <p:spPr>
          <a:xfrm>
            <a:off x="10970758" y="233685"/>
            <a:ext cx="203059" cy="184344"/>
          </a:xfrm>
          <a:prstGeom prst="rect">
            <a:avLst/>
          </a:prstGeom>
          <a:noFill/>
          <a:ln>
            <a:noFill/>
          </a:ln>
        </p:spPr>
      </p:pic>
      <p:pic>
        <p:nvPicPr>
          <p:cNvPr id="161" name="Google Shape;161;g3196dd8bed4_0_16" descr="A dark room&#10;&#10;Description automatically generated">
            <a:hlinkClick r:id="rId8"/>
            <a:extLst>
              <a:ext uri="{FF2B5EF4-FFF2-40B4-BE49-F238E27FC236}">
                <a16:creationId xmlns:a16="http://schemas.microsoft.com/office/drawing/2014/main" id="{26713D2A-3443-4CF4-6269-77D4D67210F4}"/>
              </a:ext>
            </a:extLst>
          </p:cNvPr>
          <p:cNvPicPr preferRelativeResize="0"/>
          <p:nvPr/>
        </p:nvPicPr>
        <p:blipFill rotWithShape="1">
          <a:blip r:embed="rId9">
            <a:alphaModFix/>
          </a:blip>
          <a:srcRect/>
          <a:stretch/>
        </p:blipFill>
        <p:spPr>
          <a:xfrm>
            <a:off x="11652873" y="233685"/>
            <a:ext cx="184344" cy="184344"/>
          </a:xfrm>
          <a:prstGeom prst="rect">
            <a:avLst/>
          </a:prstGeom>
          <a:noFill/>
          <a:ln>
            <a:noFill/>
          </a:ln>
        </p:spPr>
      </p:pic>
      <p:pic>
        <p:nvPicPr>
          <p:cNvPr id="162" name="Google Shape;162;g3196dd8bed4_0_16" descr="14 LinkedIn Icons Black Circle Images - LinkedIn Icon Black and White, LinkedIn  Icon Black and White and Round LinkedIn Icon / Newdesignfile.com">
            <a:hlinkClick r:id="rId10"/>
            <a:extLst>
              <a:ext uri="{FF2B5EF4-FFF2-40B4-BE49-F238E27FC236}">
                <a16:creationId xmlns:a16="http://schemas.microsoft.com/office/drawing/2014/main" id="{188F82C0-314C-E0A7-3AD1-129CF907B69C}"/>
              </a:ext>
            </a:extLst>
          </p:cNvPr>
          <p:cNvPicPr preferRelativeResize="0"/>
          <p:nvPr/>
        </p:nvPicPr>
        <p:blipFill rotWithShape="1">
          <a:blip r:embed="rId11">
            <a:alphaModFix/>
          </a:blip>
          <a:srcRect/>
          <a:stretch/>
        </p:blipFill>
        <p:spPr>
          <a:xfrm>
            <a:off x="11321545" y="213566"/>
            <a:ext cx="216000" cy="216000"/>
          </a:xfrm>
          <a:prstGeom prst="rect">
            <a:avLst/>
          </a:prstGeom>
          <a:noFill/>
          <a:ln>
            <a:noFill/>
          </a:ln>
        </p:spPr>
      </p:pic>
      <p:pic>
        <p:nvPicPr>
          <p:cNvPr id="163" name="Google Shape;163;g3196dd8bed4_0_16" descr="A purple banner with colorful hand prints&#10;&#10;Description automatically generated">
            <a:hlinkClick r:id="rId12"/>
            <a:extLst>
              <a:ext uri="{FF2B5EF4-FFF2-40B4-BE49-F238E27FC236}">
                <a16:creationId xmlns:a16="http://schemas.microsoft.com/office/drawing/2014/main" id="{CC0EA78F-6942-55DE-AB7F-2421437DFA51}"/>
              </a:ext>
            </a:extLst>
          </p:cNvPr>
          <p:cNvPicPr preferRelativeResize="0"/>
          <p:nvPr/>
        </p:nvPicPr>
        <p:blipFill rotWithShape="1">
          <a:blip r:embed="rId13">
            <a:alphaModFix/>
          </a:blip>
          <a:srcRect/>
          <a:stretch/>
        </p:blipFill>
        <p:spPr>
          <a:xfrm>
            <a:off x="9510661" y="135801"/>
            <a:ext cx="347070" cy="449706"/>
          </a:xfrm>
          <a:prstGeom prst="rect">
            <a:avLst/>
          </a:prstGeom>
          <a:noFill/>
          <a:ln>
            <a:noFill/>
          </a:ln>
        </p:spPr>
      </p:pic>
    </p:spTree>
    <p:extLst>
      <p:ext uri="{BB962C8B-B14F-4D97-AF65-F5344CB8AC3E}">
        <p14:creationId xmlns:p14="http://schemas.microsoft.com/office/powerpoint/2010/main" val="120739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pic>
        <p:nvPicPr>
          <p:cNvPr id="1441" name="Google Shape;1441;p31"/>
          <p:cNvPicPr preferRelativeResize="0"/>
          <p:nvPr/>
        </p:nvPicPr>
        <p:blipFill rotWithShape="1">
          <a:blip r:embed="rId3">
            <a:alphaModFix/>
          </a:blip>
          <a:srcRect/>
          <a:stretch/>
        </p:blipFill>
        <p:spPr>
          <a:xfrm>
            <a:off x="1" y="4185060"/>
            <a:ext cx="12192000" cy="2672851"/>
          </a:xfrm>
          <a:prstGeom prst="rect">
            <a:avLst/>
          </a:prstGeom>
          <a:noFill/>
          <a:ln>
            <a:noFill/>
          </a:ln>
        </p:spPr>
      </p:pic>
      <p:sp>
        <p:nvSpPr>
          <p:cNvPr id="1442" name="Google Shape;1442;p31">
            <a:hlinkClick r:id="rId4"/>
          </p:cNvPr>
          <p:cNvSpPr/>
          <p:nvPr/>
        </p:nvSpPr>
        <p:spPr>
          <a:xfrm>
            <a:off x="497703" y="5451931"/>
            <a:ext cx="3170554" cy="331802"/>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73"/>
              <a:buFont typeface="Arial"/>
              <a:buNone/>
            </a:pPr>
            <a:endParaRPr sz="1873" b="0" i="0" u="none" strike="noStrike" cap="none">
              <a:solidFill>
                <a:srgbClr val="FFFFFF"/>
              </a:solidFill>
              <a:latin typeface="Helvetica Neue"/>
              <a:ea typeface="Helvetica Neue"/>
              <a:cs typeface="Helvetica Neue"/>
              <a:sym typeface="Helvetica Neue"/>
            </a:endParaRPr>
          </a:p>
        </p:txBody>
      </p:sp>
      <p:sp>
        <p:nvSpPr>
          <p:cNvPr id="1443" name="Google Shape;1443;p31">
            <a:hlinkClick r:id="rId5"/>
          </p:cNvPr>
          <p:cNvSpPr/>
          <p:nvPr/>
        </p:nvSpPr>
        <p:spPr>
          <a:xfrm>
            <a:off x="4313429" y="5451931"/>
            <a:ext cx="3557655" cy="331802"/>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73"/>
              <a:buFont typeface="Arial"/>
              <a:buNone/>
            </a:pPr>
            <a:endParaRPr sz="1873" b="0" i="0" u="none" strike="noStrike" cap="none">
              <a:solidFill>
                <a:srgbClr val="FFFFFF"/>
              </a:solidFill>
              <a:latin typeface="Helvetica Neue"/>
              <a:ea typeface="Helvetica Neue"/>
              <a:cs typeface="Helvetica Neue"/>
              <a:sym typeface="Helvetica Neue"/>
            </a:endParaRPr>
          </a:p>
        </p:txBody>
      </p:sp>
      <p:sp>
        <p:nvSpPr>
          <p:cNvPr id="1444" name="Google Shape;1444;p31">
            <a:hlinkClick r:id="rId4"/>
          </p:cNvPr>
          <p:cNvSpPr/>
          <p:nvPr/>
        </p:nvSpPr>
        <p:spPr>
          <a:xfrm>
            <a:off x="1400943" y="3544068"/>
            <a:ext cx="1161307" cy="1244258"/>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73"/>
              <a:buFont typeface="Arial"/>
              <a:buNone/>
            </a:pPr>
            <a:endParaRPr sz="1873" b="0" i="0" u="none" strike="noStrike" cap="none">
              <a:solidFill>
                <a:srgbClr val="FFFFFF"/>
              </a:solidFill>
              <a:latin typeface="Helvetica Neue"/>
              <a:ea typeface="Helvetica Neue"/>
              <a:cs typeface="Helvetica Neue"/>
              <a:sym typeface="Helvetica Neue"/>
            </a:endParaRPr>
          </a:p>
        </p:txBody>
      </p:sp>
      <p:sp>
        <p:nvSpPr>
          <p:cNvPr id="1445" name="Google Shape;1445;p31">
            <a:hlinkClick r:id="rId5"/>
          </p:cNvPr>
          <p:cNvSpPr/>
          <p:nvPr/>
        </p:nvSpPr>
        <p:spPr>
          <a:xfrm>
            <a:off x="5640636" y="3716955"/>
            <a:ext cx="995407" cy="660798"/>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73"/>
              <a:buFont typeface="Arial"/>
              <a:buNone/>
            </a:pPr>
            <a:endParaRPr sz="1873" b="0" i="0" u="none" strike="noStrike" cap="none">
              <a:solidFill>
                <a:srgbClr val="FFFFFF"/>
              </a:solidFill>
              <a:latin typeface="Helvetica Neue"/>
              <a:ea typeface="Helvetica Neue"/>
              <a:cs typeface="Helvetica Neue"/>
              <a:sym typeface="Helvetica Neue"/>
            </a:endParaRPr>
          </a:p>
        </p:txBody>
      </p:sp>
      <p:sp>
        <p:nvSpPr>
          <p:cNvPr id="1446" name="Google Shape;1446;p31"/>
          <p:cNvSpPr/>
          <p:nvPr/>
        </p:nvSpPr>
        <p:spPr>
          <a:xfrm>
            <a:off x="-1" y="91"/>
            <a:ext cx="12192001" cy="4184969"/>
          </a:xfrm>
          <a:prstGeom prst="rect">
            <a:avLst/>
          </a:prstGeom>
          <a:solidFill>
            <a:srgbClr val="F2F2F2"/>
          </a:solidFill>
          <a:ln>
            <a:noFill/>
          </a:ln>
          <a:effectLst>
            <a:outerShdw blurRad="127000" dist="127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73"/>
              <a:buFont typeface="Arial"/>
              <a:buNone/>
            </a:pPr>
            <a:endParaRPr sz="1873" b="0" i="0" u="none" strike="noStrike" cap="none">
              <a:solidFill>
                <a:srgbClr val="FFFFFF"/>
              </a:solidFill>
              <a:latin typeface="Helvetica Neue"/>
              <a:ea typeface="Helvetica Neue"/>
              <a:cs typeface="Helvetica Neue"/>
              <a:sym typeface="Helvetica Neue"/>
            </a:endParaRPr>
          </a:p>
        </p:txBody>
      </p:sp>
      <p:pic>
        <p:nvPicPr>
          <p:cNvPr id="1447" name="Google Shape;1447;p31" descr="A picture containing logo&#10;&#10;Description automatically generated"/>
          <p:cNvPicPr preferRelativeResize="0"/>
          <p:nvPr/>
        </p:nvPicPr>
        <p:blipFill rotWithShape="1">
          <a:blip r:embed="rId6">
            <a:alphaModFix/>
          </a:blip>
          <a:srcRect/>
          <a:stretch/>
        </p:blipFill>
        <p:spPr>
          <a:xfrm>
            <a:off x="4574764" y="1316333"/>
            <a:ext cx="3127150" cy="1552486"/>
          </a:xfrm>
          <a:prstGeom prst="rect">
            <a:avLst/>
          </a:prstGeom>
          <a:noFill/>
          <a:ln>
            <a:noFill/>
          </a:ln>
        </p:spPr>
      </p:pic>
      <p:sp>
        <p:nvSpPr>
          <p:cNvPr id="1448" name="Google Shape;1448;p31"/>
          <p:cNvSpPr txBox="1"/>
          <p:nvPr/>
        </p:nvSpPr>
        <p:spPr>
          <a:xfrm>
            <a:off x="151013" y="3221624"/>
            <a:ext cx="11856754" cy="474636"/>
          </a:xfrm>
          <a:prstGeom prst="rect">
            <a:avLst/>
          </a:prstGeom>
          <a:noFill/>
          <a:ln>
            <a:noFill/>
          </a:ln>
        </p:spPr>
        <p:txBody>
          <a:bodyPr spcFirstLastPara="1" wrap="square" lIns="82950" tIns="41475" rIns="82950" bIns="41475" anchor="t" anchorCtr="0">
            <a:spAutoFit/>
          </a:bodyPr>
          <a:lstStyle/>
          <a:p>
            <a:pPr marL="0" marR="0" lvl="0" indent="0" algn="ctr" rtl="0">
              <a:lnSpc>
                <a:spcPct val="100000"/>
              </a:lnSpc>
              <a:spcBef>
                <a:spcPts val="0"/>
              </a:spcBef>
              <a:spcAft>
                <a:spcPts val="0"/>
              </a:spcAft>
              <a:buClr>
                <a:srgbClr val="000000"/>
              </a:buClr>
              <a:buSzPts val="1270"/>
              <a:buFont typeface="Arial"/>
              <a:buNone/>
            </a:pPr>
            <a:r>
              <a:rPr lang="en-GB" sz="1270" b="0" i="0" u="none" strike="noStrike" cap="none" dirty="0">
                <a:solidFill>
                  <a:srgbClr val="525252"/>
                </a:solidFill>
                <a:latin typeface="Helvetica Neue"/>
                <a:ea typeface="Helvetica Neue"/>
                <a:cs typeface="Helvetica Neue"/>
                <a:sym typeface="Helvetica Neue"/>
              </a:rPr>
              <a:t>RR Compliance Associates are a trading style of R&amp;R Compliance Consultants Ltd, a limited company registered in England and Wales (company number 12070286). Our registered office is</a:t>
            </a:r>
            <a:r>
              <a:rPr lang="en-GB" sz="1270" dirty="0">
                <a:solidFill>
                  <a:srgbClr val="525252"/>
                </a:solidFill>
                <a:latin typeface="Helvetica Neue"/>
                <a:ea typeface="Helvetica Neue"/>
                <a:cs typeface="Helvetica Neue"/>
                <a:sym typeface="Helvetica Neue"/>
              </a:rPr>
              <a:t> </a:t>
            </a:r>
            <a:r>
              <a:rPr lang="en-GB" sz="1270" dirty="0">
                <a:solidFill>
                  <a:srgbClr val="525252"/>
                </a:solidFill>
                <a:latin typeface="Helvetica Neue"/>
                <a:ea typeface="Helvetica Neue"/>
                <a:cs typeface="Helvetica Neue"/>
              </a:rPr>
              <a:t>51 Lime Street, London, EC3M 7DQ</a:t>
            </a:r>
            <a:r>
              <a:rPr lang="en-GB" sz="1270" dirty="0">
                <a:solidFill>
                  <a:srgbClr val="525252"/>
                </a:solidFill>
                <a:latin typeface="Helvetica Neue"/>
                <a:ea typeface="Helvetica Neue"/>
                <a:cs typeface="Helvetica Neue"/>
                <a:sym typeface="Helvetica Neue"/>
              </a:rPr>
              <a:t>. VAT number </a:t>
            </a:r>
            <a:r>
              <a:rPr lang="en-GB" sz="1270" b="0" i="0" u="none" strike="noStrike" cap="none" dirty="0">
                <a:solidFill>
                  <a:srgbClr val="525252"/>
                </a:solidFill>
                <a:latin typeface="Helvetica Neue"/>
                <a:ea typeface="Helvetica Neue"/>
                <a:cs typeface="Helvetica Neue"/>
                <a:sym typeface="Helvetica Neue"/>
              </a:rPr>
              <a:t>326 1938 96.​</a:t>
            </a:r>
            <a:endParaRPr sz="127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13138</TotalTime>
  <Words>1142</Words>
  <Application>Microsoft Office PowerPoint</Application>
  <PresentationFormat>Widescreen</PresentationFormat>
  <Paragraphs>95</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Helvetica Neue</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Roland Romata</dc:creator>
  <cp:lastModifiedBy>Catherine France</cp:lastModifiedBy>
  <cp:revision>20</cp:revision>
  <dcterms:created xsi:type="dcterms:W3CDTF">2020-12-24T00:05:15Z</dcterms:created>
  <dcterms:modified xsi:type="dcterms:W3CDTF">2025-03-17T14:10:28Z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0x010100181270261363654EA61F7D51B389AFF5</vt:lpwstr>
  </property>
</Properties>
</file>