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Roboto"/>
      <p:regular r:id="rId52"/>
      <p:bold r:id="rId53"/>
      <p:italic r:id="rId54"/>
      <p:boldItalic r:id="rId55"/>
    </p:embeddedFont>
    <p:embeddedFont>
      <p:font typeface="Helvetica Neue"/>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hIdoky9c9I4MwzRA0vfIEYml+s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B7372B-F8B0-4603-AF2C-55225A4AD637}">
  <a:tblStyle styleId="{14B7372B-F8B0-4603-AF2C-55225A4AD637}"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5"/>
          </a:solidFill>
        </a:fill>
      </a:tcStyle>
    </a:firstRow>
    <a:neCell>
      <a:tcTxStyle b="off" i="off"/>
    </a:neCell>
    <a:nwCell>
      <a:tcTxStyle b="off" i="off"/>
    </a:nwCell>
  </a:tblStyle>
  <a:tblStyle styleId="{A7490E8A-21B6-4446-B086-60C245F0C18B}"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4"/>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6.xml"/><Relationship Id="rId55" Type="http://schemas.openxmlformats.org/officeDocument/2006/relationships/font" Target="fonts/Roboto-boldItalic.fntdata"/><Relationship Id="rId10" Type="http://schemas.openxmlformats.org/officeDocument/2006/relationships/slide" Target="slides/slide5.xml"/><Relationship Id="rId54" Type="http://schemas.openxmlformats.org/officeDocument/2006/relationships/font" Target="fonts/Roboto-italic.fntdata"/><Relationship Id="rId13" Type="http://schemas.openxmlformats.org/officeDocument/2006/relationships/slide" Target="slides/slide8.xml"/><Relationship Id="rId57" Type="http://schemas.openxmlformats.org/officeDocument/2006/relationships/font" Target="fonts/HelveticaNeue-bold.fntdata"/><Relationship Id="rId12" Type="http://schemas.openxmlformats.org/officeDocument/2006/relationships/slide" Target="slides/slide7.xml"/><Relationship Id="rId56" Type="http://schemas.openxmlformats.org/officeDocument/2006/relationships/font" Target="fonts/HelveticaNeue-regular.fntdata"/><Relationship Id="rId15" Type="http://schemas.openxmlformats.org/officeDocument/2006/relationships/slide" Target="slides/slide10.xml"/><Relationship Id="rId59" Type="http://schemas.openxmlformats.org/officeDocument/2006/relationships/font" Target="fonts/HelveticaNeue-boldItalic.fntdata"/><Relationship Id="rId14" Type="http://schemas.openxmlformats.org/officeDocument/2006/relationships/slide" Target="slides/slide9.xml"/><Relationship Id="rId58" Type="http://schemas.openxmlformats.org/officeDocument/2006/relationships/font" Target="fonts/HelveticaNeue-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15460a5a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15460a5ad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215460a5ad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e7cf3e3d04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e7cf3e3d04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2e7cf3e3d04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e65384b4b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e65384b4b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2e65384b4b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e65384b4b8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e65384b4b8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2e65384b4b8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e73d74715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2e73d74715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2e73d74715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e23fe5c7b3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e23fe5c7b3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2e23fe5c7b3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e23fe5c7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e23fe5c7b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2e23fe5c7b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e23fe5c7b3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2e23fe5c7b3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2e23fe5c7b3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e0bafb13c2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2e0bafb13c2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g2e0bafb13c2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e0bafb13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2e0bafb13c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2e0bafb13c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de6ffa2b97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2de6ffa2b97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2de6ffa2b97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da0a711ec1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g2da0a711ec1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g2da0a711ec1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de6ffa2b97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2de6ffa2b97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2de6ffa2b97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de6ffa2b97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2de6ffa2b97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2de6ffa2b97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de6ffa2b9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2de6ffa2b9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g2de6ffa2b9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da0a711ec1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2da0a711ec1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g2da0a711ec1_0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de6ffa2b9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2de6ffa2b97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g2de6ffa2b97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da0a711ec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2da0a711ec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g2da0a711ec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cb93b62a7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g2cb93b62a7d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g2cb93b62a7d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cfccb3e43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2cfccb3e43e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6" name="Google Shape;586;g2cfccb3e43e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e7cf3e3d0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g2e7cf3e3d0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g2e7cf3e3d0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de6ffa2b9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2de6ffa2b97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3" name="Google Shape;633;g2de6ffa2b97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de6ffa2b97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2de6ffa2b97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9" name="Google Shape;649;g2de6ffa2b97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de6ffa2b97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g2de6ffa2b97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5" name="Google Shape;665;g2de6ffa2b97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1" name="Google Shape;68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da0a711ec1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2da0a711ec1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g2da0a711ec1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7cf3e3d04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e7cf3e3d04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2e7cf3e3d04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da0a711ec1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2da0a711ec1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g2da0a711ec1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da0a711ec1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g2da0a711ec1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g2da0a711ec1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cfccb3e43e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g2cfccb3e43e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8" name="Google Shape;748;g2cfccb3e43e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cfccb3e43e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g2cfccb3e43e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4" name="Google Shape;764;g2cfccb3e43e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cfccb3e43e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g2cfccb3e43e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g2cfccb3e43e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6" name="Google Shape;79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4" name="Google Shape;81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ed91ac505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ed91ac505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2ed91ac505c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d91ac505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ed91ac505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ed91ac505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15460a5ad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215460a5ad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215460a5ad3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e23fe5c7b3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2e23fe5c7b3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e23fe5c7b3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e7cf3e3d04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e7cf3e3d04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2e7cf3e3d04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p:nvPr>
            <p:ph idx="2" type="pic"/>
          </p:nvPr>
        </p:nvSpPr>
        <p:spPr>
          <a:xfrm>
            <a:off x="5183188" y="987425"/>
            <a:ext cx="6172200" cy="4873625"/>
          </a:xfrm>
          <a:prstGeom prst="rect">
            <a:avLst/>
          </a:prstGeom>
          <a:noFill/>
          <a:ln>
            <a:noFill/>
          </a:ln>
        </p:spPr>
      </p:sp>
      <p:sp>
        <p:nvSpPr>
          <p:cNvPr id="68" name="Google Shape;68;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22.png"/></Relationships>
</file>

<file path=ppt/slides/_rels/slide10.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fca.org.uk/data/whistleblowing-quarterly-data-2024-q1" TargetMode="External"/><Relationship Id="rId4" Type="http://schemas.openxmlformats.org/officeDocument/2006/relationships/hyperlink" Target="https://www.ncsc.gov.uk/guidance/organisations-considering-payment-in-ransomware-incident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1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rrcompliance.com/post/navigating-the-crypto-compliance-landscape-a-consultant-s-perspective" TargetMode="External"/><Relationship Id="rId4" Type="http://schemas.openxmlformats.org/officeDocument/2006/relationships/image" Target="../media/image12.png"/><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12.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10.png"/><Relationship Id="rId13" Type="http://schemas.openxmlformats.org/officeDocument/2006/relationships/hyperlink" Target="https://www.linkedin.com/company/30645102/admin/" TargetMode="Externa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financial-ombudsman.org.uk/news/charges-professional-representatives-detailed-first-time-new-ombudsman-service-consultation" TargetMode="External"/><Relationship Id="rId4" Type="http://schemas.openxmlformats.org/officeDocument/2006/relationships/hyperlink" Target="https://shoutout.wix.com/so/bdP0C4EEN/c?w=9cg9mMFSSMKzf3pgL6Fk0M9bKPNepWV2qeiPvXN7LJ0.eyJ1IjoiaHR0cHM6Ly93d3cuZmNhLm9yZy51ay9wdWJsaWNhdGlvbnMvcG9saWN5LXN0YXRlbWVudHMvcHMyMS0zLWJ1aWxkaW5nLW9wZXJhdGlvbmFsLXJlc2lsaWVuY2UiLCJyIjoiYTI2ZTVlM2QtMWMwOC00NWNlLTk1MTEtZjA3NGI3MzQ2MjUxIiwibSI6Im1haWwiLCJjIjoiMDAwMDAwMDAtMDAwMC0wMDAwLTAwMDAtMDAwMDAwMDAwMDAwIn0"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14.png"/><Relationship Id="rId16" Type="http://schemas.openxmlformats.org/officeDocument/2006/relationships/image" Target="../media/image19.png"/><Relationship Id="rId5" Type="http://schemas.openxmlformats.org/officeDocument/2006/relationships/hyperlink" Target="https://shoutout.wix.com/so/bdP0C4EEN/c?w=9cg9mMFSSMKzf3pgL6Fk0M9bKPNepWV2qeiPvXN7LJ0.eyJ1IjoiaHR0cHM6Ly93d3cuZmNhLm9yZy51ay9wdWJsaWNhdGlvbnMvcG9saWN5LXN0YXRlbWVudHMvcHMyMS0zLWJ1aWxkaW5nLW9wZXJhdGlvbmFsLXJlc2lsaWVuY2UiLCJyIjoiYTI2ZTVlM2QtMWMwOC00NWNlLTk1MTEtZjA3NGI3MzQ2MjUxIiwibSI6Im1haWwiLCJjIjoiMDAwMDAwMDAtMDAwMC0wMDAwLTAwMDAtMDAwMDAwMDAwMDAwIn0" TargetMode="External"/><Relationship Id="rId6" Type="http://schemas.openxmlformats.org/officeDocument/2006/relationships/hyperlink" Target="https://www.fca.org.uk/firms/multi-factor-authentication-fca-systems" TargetMode="External"/><Relationship Id="rId7" Type="http://schemas.openxmlformats.org/officeDocument/2006/relationships/image" Target="../media/image12.png"/><Relationship Id="rId8" Type="http://schemas.openxmlformats.org/officeDocument/2006/relationships/image" Target="../media/image4.jpg"/></Relationships>
</file>

<file path=ppt/slides/_rels/slide13.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financial-ombudsman.org.uk/news/charges-professional-representatives-detailed-first-time-new-ombudsman-service-consultation" TargetMode="External"/><Relationship Id="rId4" Type="http://schemas.openxmlformats.org/officeDocument/2006/relationships/hyperlink" Target="https://www.europarl.europa.eu/news/en/press-room/20240419IPR20586/new-eu-rules-to-combat-money-laundering-adopted"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10.png"/><Relationship Id="rId13" Type="http://schemas.openxmlformats.org/officeDocument/2006/relationships/hyperlink" Target="https://www.linkedin.com/company/30645102/admin/" TargetMode="Externa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financial-ombudsman.org.uk/data-insight/quarterly-complaints-data" TargetMode="External"/><Relationship Id="rId4" Type="http://schemas.openxmlformats.org/officeDocument/2006/relationships/hyperlink" Target="https://www.financial-ombudsman.org.uk/businesses/complaints-deal/banking-and-payments"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14.png"/><Relationship Id="rId16" Type="http://schemas.openxmlformats.org/officeDocument/2006/relationships/image" Target="../media/image19.png"/><Relationship Id="rId5" Type="http://schemas.openxmlformats.org/officeDocument/2006/relationships/hyperlink" Target="https://www.financial-ombudsman.org.uk/businesses/complaints-deal/consumer-credit" TargetMode="External"/><Relationship Id="rId6" Type="http://schemas.openxmlformats.org/officeDocument/2006/relationships/hyperlink" Target="https://www.financial-ombudsman.org.uk/businesses/complaints-deal/insurance/motor-insurance" TargetMode="External"/><Relationship Id="rId7" Type="http://schemas.openxmlformats.org/officeDocument/2006/relationships/image" Target="../media/image12.png"/><Relationship Id="rId8" Type="http://schemas.openxmlformats.org/officeDocument/2006/relationships/image" Target="../media/image4.jpg"/></Relationships>
</file>

<file path=ppt/slides/_rels/slide15.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14.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financial-ombudsman.org.uk/news/charges-professional-representatives-detailed-first-time-new-ombudsman-service-consultation" TargetMode="External"/><Relationship Id="rId4" Type="http://schemas.openxmlformats.org/officeDocument/2006/relationships/hyperlink" Target="http://ombudsman.org.uk" TargetMode="External"/><Relationship Id="rId9" Type="http://schemas.openxmlformats.org/officeDocument/2006/relationships/image" Target="../media/image10.png"/><Relationship Id="rId15" Type="http://schemas.openxmlformats.org/officeDocument/2006/relationships/image" Target="../media/image19.png"/><Relationship Id="rId14" Type="http://schemas.openxmlformats.org/officeDocument/2006/relationships/hyperlink" Target="https://consumerduty.org/" TargetMode="External"/><Relationship Id="rId5" Type="http://schemas.openxmlformats.org/officeDocument/2006/relationships/hyperlink" Target="https://www.fca.org.uk/publications/corporate-documents/regulatory-initiatives-grid" TargetMode="External"/><Relationship Id="rId6" Type="http://schemas.openxmlformats.org/officeDocument/2006/relationships/image" Target="../media/image12.png"/><Relationship Id="rId7" Type="http://schemas.openxmlformats.org/officeDocument/2006/relationships/image" Target="../media/image4.jpg"/><Relationship Id="rId8" Type="http://schemas.openxmlformats.org/officeDocument/2006/relationships/hyperlink" Target="http://rrcompliance.com/" TargetMode="External"/></Relationships>
</file>

<file path=ppt/slides/_rels/slide16.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10.png"/><Relationship Id="rId13" Type="http://schemas.openxmlformats.org/officeDocument/2006/relationships/hyperlink" Target="https://www.linkedin.com/company/30645102/admin/" TargetMode="Externa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fca.org.uk/publications/consultation-papers/cp24-6-fca-regulated-fees-levies-rates-proposals-24-25-consultation-paper" TargetMode="External"/><Relationship Id="rId4" Type="http://schemas.openxmlformats.org/officeDocument/2006/relationships/hyperlink" Target="https://www.fca.org.uk/publications/consultation-papers/cp24-6-fca-regulated-fees-levies-rates-proposals-24-25-consultation-paper"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14.png"/><Relationship Id="rId16" Type="http://schemas.openxmlformats.org/officeDocument/2006/relationships/image" Target="../media/image19.png"/><Relationship Id="rId5" Type="http://schemas.openxmlformats.org/officeDocument/2006/relationships/hyperlink" Target="https://www.fca.org.uk/firms/authorisation/apply/preparing-financial-information" TargetMode="External"/><Relationship Id="rId6" Type="http://schemas.openxmlformats.org/officeDocument/2006/relationships/hyperlink" Target="https://www.fca.org.uk/firms/authorisation/apply/preparing-financial-information" TargetMode="External"/><Relationship Id="rId7" Type="http://schemas.openxmlformats.org/officeDocument/2006/relationships/image" Target="../media/image12.png"/><Relationship Id="rId8" Type="http://schemas.openxmlformats.org/officeDocument/2006/relationships/image" Target="../media/image4.jpg"/></Relationships>
</file>

<file path=ppt/slides/_rels/slide17.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fca.org.uk/data/financial-resilience-survey-data" TargetMode="External"/><Relationship Id="rId4" Type="http://schemas.openxmlformats.org/officeDocument/2006/relationships/hyperlink" Target="https://www.fca.org.uk/firms/multi-factor-authentication-fca-system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18.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fca.org.uk/news/press-releases/firms-recommence-gap-insurance-sales-following-fca-action" TargetMode="External"/><Relationship Id="rId4" Type="http://schemas.openxmlformats.org/officeDocument/2006/relationships/image" Target="../media/image12.png"/><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19.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handbook.fca.org.uk/news" TargetMode="External"/><Relationship Id="rId4" Type="http://schemas.openxmlformats.org/officeDocument/2006/relationships/hyperlink" Target="https://www.fca.org.uk/firms/consumer-duty-information-firm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http://rrcompliance.com/" TargetMode="External"/><Relationship Id="rId13" Type="http://schemas.openxmlformats.org/officeDocument/2006/relationships/image" Target="../media/image2.png"/><Relationship Id="rId12" Type="http://schemas.openxmlformats.org/officeDocument/2006/relationships/hyperlink" Target="mailto:contact@rrcompliance.com?subject=Enquiry"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2.xml"/><Relationship Id="rId4" Type="http://schemas.openxmlformats.org/officeDocument/2006/relationships/slide" Target="/ppt/slides/slide33.xml"/><Relationship Id="rId9" Type="http://schemas.openxmlformats.org/officeDocument/2006/relationships/image" Target="../media/image4.jpg"/><Relationship Id="rId15" Type="http://schemas.openxmlformats.org/officeDocument/2006/relationships/image" Target="../media/image14.png"/><Relationship Id="rId14" Type="http://schemas.openxmlformats.org/officeDocument/2006/relationships/hyperlink" Target="https://www.linkedin.com/company/30645102/admin/" TargetMode="External"/><Relationship Id="rId17" Type="http://schemas.openxmlformats.org/officeDocument/2006/relationships/image" Target="../media/image19.png"/><Relationship Id="rId16" Type="http://schemas.openxmlformats.org/officeDocument/2006/relationships/hyperlink" Target="https://consumerduty.org/" TargetMode="External"/><Relationship Id="rId5" Type="http://schemas.openxmlformats.org/officeDocument/2006/relationships/slide" Target="/ppt/slides/slide2.xml"/><Relationship Id="rId6" Type="http://schemas.openxmlformats.org/officeDocument/2006/relationships/slide" Target="/ppt/slides/slide2.xml"/><Relationship Id="rId7" Type="http://schemas.openxmlformats.org/officeDocument/2006/relationships/slide" Target="/ppt/slides/slide3.xml"/><Relationship Id="rId8" Type="http://schemas.openxmlformats.org/officeDocument/2006/relationships/image" Target="../media/image12.png"/></Relationships>
</file>

<file path=ppt/slides/_rels/slide20.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fca.org.uk/news/press-releases/finfluencers-charged-promoting-unauthorised-trading-scheme" TargetMode="External"/><Relationship Id="rId4" Type="http://schemas.openxmlformats.org/officeDocument/2006/relationships/image" Target="../media/image12.png"/><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fca.org.uk/publication/correspondence/dear-ceo-letter-action-response-common-control-failings-anti-money-laundering-frameworks.pdf" TargetMode="External"/><Relationship Id="rId4" Type="http://schemas.openxmlformats.org/officeDocument/2006/relationships/hyperlink" Target="https://www.fca.org.uk/data/fca-authorisations-operating-service-metrics-2023-24-q4"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2.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14.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www.gov.uk/government/publications/uk-financial-sanctions-faqs/uk-financial-sanctions-faqs" TargetMode="External"/><Relationship Id="rId4" Type="http://schemas.openxmlformats.org/officeDocument/2006/relationships/hyperlink" Target="https://www.theblogsocial.com/" TargetMode="External"/><Relationship Id="rId9" Type="http://schemas.openxmlformats.org/officeDocument/2006/relationships/image" Target="../media/image10.png"/><Relationship Id="rId15" Type="http://schemas.openxmlformats.org/officeDocument/2006/relationships/image" Target="../media/image19.png"/><Relationship Id="rId14" Type="http://schemas.openxmlformats.org/officeDocument/2006/relationships/hyperlink" Target="https://consumerduty.org/" TargetMode="External"/><Relationship Id="rId5" Type="http://schemas.openxmlformats.org/officeDocument/2006/relationships/hyperlink" Target="https://changestoukcompanylaw.campaign.gov.uk/changes-to-companies-house-fees/" TargetMode="External"/><Relationship Id="rId6" Type="http://schemas.openxmlformats.org/officeDocument/2006/relationships/image" Target="../media/image12.png"/><Relationship Id="rId7" Type="http://schemas.openxmlformats.org/officeDocument/2006/relationships/image" Target="../media/image4.jpg"/><Relationship Id="rId8" Type="http://schemas.openxmlformats.org/officeDocument/2006/relationships/hyperlink" Target="http://rrcompliance.com/" TargetMode="External"/></Relationships>
</file>

<file path=ppt/slides/_rels/slide23.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fca.org.uk/publication/corporate/ai-update.pdf" TargetMode="External"/><Relationship Id="rId4" Type="http://schemas.openxmlformats.org/officeDocument/2006/relationships/hyperlink" Target="https://www.bankofengland.co.uk/-/media/boe/files/prudential-regulation/letter/2024/dsit-hmt-letter.pdf"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4.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www.bbc.co.uk/news/technology-68546450" TargetMode="External"/><Relationship Id="rId4" Type="http://schemas.openxmlformats.org/officeDocument/2006/relationships/hyperlink" Target="https://www.brownejacobson.com/sectors/insurance/insurers-and-reinsurer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5.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financial-ombudsman.org.uk/files/324416/Financial-Ombudsman-Service-Plans-and-Budget-2024-25.pdf" TargetMode="External"/><Relationship Id="rId4" Type="http://schemas.openxmlformats.org/officeDocument/2006/relationships/hyperlink" Target="https://www.brownejacobson.com/sectors/insurance"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6.xml.rels><?xml version="1.0" encoding="UTF-8" standalone="yes"?><Relationships xmlns="http://schemas.openxmlformats.org/package/2006/relationships"><Relationship Id="rId11" Type="http://schemas.openxmlformats.org/officeDocument/2006/relationships/hyperlink" Target="https://consumerduty.org/" TargetMode="External"/><Relationship Id="rId10" Type="http://schemas.openxmlformats.org/officeDocument/2006/relationships/image" Target="../media/image14.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4.jpg"/><Relationship Id="rId9" Type="http://schemas.openxmlformats.org/officeDocument/2006/relationships/hyperlink" Target="https://www.linkedin.com/company/30645102/admin/" TargetMode="External"/><Relationship Id="rId5" Type="http://schemas.openxmlformats.org/officeDocument/2006/relationships/hyperlink" Target="http://rrcompliance.com/" TargetMode="External"/><Relationship Id="rId6" Type="http://schemas.openxmlformats.org/officeDocument/2006/relationships/image" Target="../media/image10.png"/><Relationship Id="rId7" Type="http://schemas.openxmlformats.org/officeDocument/2006/relationships/hyperlink" Target="mailto:contact@rrcompliance.com?subject=Enquiry" TargetMode="External"/><Relationship Id="rId8" Type="http://schemas.openxmlformats.org/officeDocument/2006/relationships/image" Target="../media/image2.png"/></Relationships>
</file>

<file path=ppt/slides/_rels/slide27.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14.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www.bailii.org/ew/cases/EWHC/TCC/2024/341.html" TargetMode="External"/><Relationship Id="rId4" Type="http://schemas.openxmlformats.org/officeDocument/2006/relationships/hyperlink" Target="https://www.bailii.org/ew/cases/EWHC/TCC/2024/341.html" TargetMode="External"/><Relationship Id="rId9" Type="http://schemas.openxmlformats.org/officeDocument/2006/relationships/image" Target="../media/image10.png"/><Relationship Id="rId15" Type="http://schemas.openxmlformats.org/officeDocument/2006/relationships/image" Target="../media/image19.png"/><Relationship Id="rId14" Type="http://schemas.openxmlformats.org/officeDocument/2006/relationships/hyperlink" Target="https://consumerduty.org/" TargetMode="External"/><Relationship Id="rId5" Type="http://schemas.openxmlformats.org/officeDocument/2006/relationships/hyperlink" Target="https://www.fca.org.uk/data/complaints-data/firm-level" TargetMode="External"/><Relationship Id="rId6" Type="http://schemas.openxmlformats.org/officeDocument/2006/relationships/image" Target="../media/image12.png"/><Relationship Id="rId7" Type="http://schemas.openxmlformats.org/officeDocument/2006/relationships/image" Target="../media/image4.jpg"/><Relationship Id="rId8" Type="http://schemas.openxmlformats.org/officeDocument/2006/relationships/hyperlink" Target="http://rrcompliance.com/" TargetMode="External"/></Relationships>
</file>

<file path=ppt/slides/_rels/slide28.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www.fca.org.uk/publications/corporate-documents/artificial-intelligence-ai-update-further-governments-response-ai-white-paper" TargetMode="External"/><Relationship Id="rId4" Type="http://schemas.openxmlformats.org/officeDocument/2006/relationships/hyperlink" Target="https://www.fca.org.uk/news/press-releases/big-tech-priority-says-fca-chief-executive"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9.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s://www.fca.org.uk/firms/authorisation/changes-application-forms-accessed-connect/using-new-form-a" TargetMode="External"/><Relationship Id="rId4" Type="http://schemas.openxmlformats.org/officeDocument/2006/relationships/hyperlink" Target="https://www.fca.org.uk/publications/multi-firm-reviews/findings-multi-firm-review-insurers-valuation-vehicle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slide" Target="/ppt/slides/slide2.xml"/><Relationship Id="rId4" Type="http://schemas.openxmlformats.org/officeDocument/2006/relationships/image" Target="../media/image12.png"/><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0.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www.fca.org.uk/firm-notification-form-sup-15" TargetMode="External"/><Relationship Id="rId4" Type="http://schemas.openxmlformats.org/officeDocument/2006/relationships/image" Target="../media/image12.png"/><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s://www.fca.org.uk/data/complaints-data" TargetMode="External"/><Relationship Id="rId4" Type="http://schemas.openxmlformats.org/officeDocument/2006/relationships/image" Target="../media/image12.png"/><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2.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www.fca.org.uk/publication/consultation/cp24-9.pdf" TargetMode="External"/><Relationship Id="rId4" Type="http://schemas.openxmlformats.org/officeDocument/2006/relationships/image" Target="../media/image12.png"/><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3.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34.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14.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hyperlink" Target="https://www.bailii.org/ew/cases/EWCA/Civ/2024/446.html" TargetMode="External"/><Relationship Id="rId9" Type="http://schemas.openxmlformats.org/officeDocument/2006/relationships/image" Target="../media/image10.png"/><Relationship Id="rId15" Type="http://schemas.openxmlformats.org/officeDocument/2006/relationships/image" Target="../media/image19.png"/><Relationship Id="rId14" Type="http://schemas.openxmlformats.org/officeDocument/2006/relationships/hyperlink" Target="https://consumerduty.org/" TargetMode="External"/><Relationship Id="rId5" Type="http://schemas.openxmlformats.org/officeDocument/2006/relationships/hyperlink" Target="https://www.bailii.org/ew/cases/EWCA/Civ/2024/446.html" TargetMode="External"/><Relationship Id="rId6" Type="http://schemas.openxmlformats.org/officeDocument/2006/relationships/hyperlink" Target="https://www.bailii.org/ew/cases/EWHC/Comm/2024/1039.html" TargetMode="External"/><Relationship Id="rId7" Type="http://schemas.openxmlformats.org/officeDocument/2006/relationships/image" Target="../media/image4.jpg"/><Relationship Id="rId8" Type="http://schemas.openxmlformats.org/officeDocument/2006/relationships/hyperlink" Target="http://rrcompliance.com/" TargetMode="External"/></Relationships>
</file>

<file path=ppt/slides/_rels/slide35.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hyperlink" Target="https://eur-lex.europa.eu/legal-content/EN/TXT/?uri=OJ%3AL_202401226" TargetMode="External"/><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6.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hyperlink" Target="https://www.lexology.com/library/detail.aspx?g=51f9c405-5467-47d8-a3bd-6fe4d7ef4332" TargetMode="External"/><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7.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hyperlink" Target="https://www.clydeco.com/en/insights/2024/05/project-angel-bidco-ltd-in-administration-v-axis-m"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hyperlink" Target="https://7kbw.co.uk/tyson-international-company-ltd-v-partner-reinsurance-europe-se-2023-ewhc-3243-comm/" TargetMode="External"/><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38.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10.png"/><Relationship Id="rId13" Type="http://schemas.openxmlformats.org/officeDocument/2006/relationships/hyperlink" Target="https://www.linkedin.com/company/30645102/admin/" TargetMode="Externa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2.png"/><Relationship Id="rId4" Type="http://schemas.openxmlformats.org/officeDocument/2006/relationships/hyperlink" Target="https://changestoukcompanylaw.campaign.gov.uk/improving-the-quality-of-data-on-our-registers/"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14.png"/><Relationship Id="rId16" Type="http://schemas.openxmlformats.org/officeDocument/2006/relationships/image" Target="../media/image19.png"/><Relationship Id="rId5" Type="http://schemas.openxmlformats.org/officeDocument/2006/relationships/hyperlink" Target="https://changestoukcompanylaw.campaign.gov.uk/confirmation-statement-changes/" TargetMode="External"/><Relationship Id="rId6" Type="http://schemas.openxmlformats.org/officeDocument/2006/relationships/hyperlink" Target="https://changestoukcompanylaw.campaign.gov.uk/changes-to-companies-house-fees/" TargetMode="External"/><Relationship Id="rId7" Type="http://schemas.openxmlformats.org/officeDocument/2006/relationships/hyperlink" Target="https://changestoukcompanylaw.campaign.gov.uk/identity-verification/" TargetMode="External"/><Relationship Id="rId8" Type="http://schemas.openxmlformats.org/officeDocument/2006/relationships/image" Target="../media/image4.jpg"/></Relationships>
</file>

<file path=ppt/slides/_rels/slide39.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14.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2.png"/><Relationship Id="rId4" Type="http://schemas.openxmlformats.org/officeDocument/2006/relationships/hyperlink" Target="https://changestoukcompanylaw.campaign.gov.uk/changes-to-accounts/" TargetMode="External"/><Relationship Id="rId9" Type="http://schemas.openxmlformats.org/officeDocument/2006/relationships/image" Target="../media/image10.png"/><Relationship Id="rId15" Type="http://schemas.openxmlformats.org/officeDocument/2006/relationships/image" Target="../media/image19.png"/><Relationship Id="rId14" Type="http://schemas.openxmlformats.org/officeDocument/2006/relationships/hyperlink" Target="https://consumerduty.org/" TargetMode="External"/><Relationship Id="rId5" Type="http://schemas.openxmlformats.org/officeDocument/2006/relationships/hyperlink" Target="https://changestoukcompanylaw.campaign.gov.uk/protecting-your-information/" TargetMode="External"/><Relationship Id="rId6" Type="http://schemas.openxmlformats.org/officeDocument/2006/relationships/hyperlink" Target="https://changestoukcompanylaw.campaign.gov.uk/changes-to-limited-partnerships/" TargetMode="External"/><Relationship Id="rId7" Type="http://schemas.openxmlformats.org/officeDocument/2006/relationships/image" Target="../media/image4.jpg"/><Relationship Id="rId8" Type="http://schemas.openxmlformats.org/officeDocument/2006/relationships/hyperlink" Target="http://rrcompliance.com/"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consilium.europa.eu/en/policies/sanctions-against-russia/" TargetMode="External"/><Relationship Id="rId4" Type="http://schemas.openxmlformats.org/officeDocument/2006/relationships/hyperlink" Target="https://www.reuters.com/technology/insurers-face-business-interruption-claims-after-global-tech-outage-2024-07-19/"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40.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2.png"/><Relationship Id="rId4" Type="http://schemas.openxmlformats.org/officeDocument/2006/relationships/hyperlink" Target="https://changestoukcompanylaw.campaign.gov.uk/improving-transparency-of-company-ownership/"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hyperlink" Target="https://changestoukcompanylaw.campaign.gov.uk/changes-at-a-glance/" TargetMode="External"/><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41.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2.png"/><Relationship Id="rId4" Type="http://schemas.openxmlformats.org/officeDocument/2006/relationships/hyperlink" Target="https://ondemand.questionmark.eu/delivery/open.php?session=0435667000435667&amp;customerid=607443&amp;name=TELLABAB&amp;group=2024"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19.png"/><Relationship Id="rId5" Type="http://schemas.openxmlformats.org/officeDocument/2006/relationships/hyperlink" Target="https://commonwealthclimatelaw.org/company-directors-should-consider-companys-nature-related-risks-including-climate-risks-landmark-english-law-legal-opinion/" TargetMode="External"/><Relationship Id="rId6" Type="http://schemas.openxmlformats.org/officeDocument/2006/relationships/image" Target="../media/image4.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42.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2.png"/><Relationship Id="rId4" Type="http://schemas.openxmlformats.org/officeDocument/2006/relationships/hyperlink" Target="https://angle.ankura.com/post/102j5im/non-financial-misconduct-how-your-organisation-should-prepare-for-regulatory-ref" TargetMode="External"/><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43.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hyperlink" Target="https://www.lw.com/en/insights/protect-the-house-new-criminal-offence-raises-risks-amid-accountability-crackdown" TargetMode="External"/><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44.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2.png"/><Relationship Id="rId4" Type="http://schemas.openxmlformats.org/officeDocument/2006/relationships/hyperlink" Target="https://changestoukcompanylaw.campaign.gov.uk/changes-at-a-glance/" TargetMode="External"/><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45.xml.rels><?xml version="1.0" encoding="UTF-8" standalone="yes"?><Relationships xmlns="http://schemas.openxmlformats.org/package/2006/relationships"><Relationship Id="rId11" Type="http://schemas.openxmlformats.org/officeDocument/2006/relationships/hyperlink" Target="https://consumerduty.org/" TargetMode="External"/><Relationship Id="rId10" Type="http://schemas.openxmlformats.org/officeDocument/2006/relationships/image" Target="../media/image14.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2.png"/><Relationship Id="rId4" Type="http://schemas.openxmlformats.org/officeDocument/2006/relationships/image" Target="../media/image4.jpg"/><Relationship Id="rId9" Type="http://schemas.openxmlformats.org/officeDocument/2006/relationships/hyperlink" Target="https://www.linkedin.com/company/30645102/admin/" TargetMode="External"/><Relationship Id="rId5" Type="http://schemas.openxmlformats.org/officeDocument/2006/relationships/hyperlink" Target="http://rrcompliance.com/" TargetMode="External"/><Relationship Id="rId6" Type="http://schemas.openxmlformats.org/officeDocument/2006/relationships/image" Target="../media/image10.png"/><Relationship Id="rId7" Type="http://schemas.openxmlformats.org/officeDocument/2006/relationships/hyperlink" Target="mailto:contact@rrcompliance.com?subject=Enquiry" TargetMode="External"/><Relationship Id="rId8"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11.png"/><Relationship Id="rId4" Type="http://schemas.openxmlformats.org/officeDocument/2006/relationships/hyperlink" Target="http://www.rrcompliance.com/" TargetMode="External"/><Relationship Id="rId5" Type="http://schemas.openxmlformats.org/officeDocument/2006/relationships/hyperlink" Target="mailto:contact@rrcompliance.com?subject=Enquiry%20-" TargetMode="External"/><Relationship Id="rId6" Type="http://schemas.openxmlformats.org/officeDocument/2006/relationships/hyperlink" Target="http://www.rrcompliance.com/" TargetMode="External"/><Relationship Id="rId7" Type="http://schemas.openxmlformats.org/officeDocument/2006/relationships/hyperlink" Target="mailto:contact@rrcompliance.com?subject=Enquiry%20-" TargetMode="External"/><Relationship Id="rId8" Type="http://schemas.openxmlformats.org/officeDocument/2006/relationships/image" Target="../media/image214.png"/></Relationships>
</file>

<file path=ppt/slides/_rels/slide5.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14.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assets.publishing.service.gov.uk/media/6697f5c10808eaf43b50d18e/The_King_s_Speech_2024_background_briefing_notes.pdf" TargetMode="External"/><Relationship Id="rId4" Type="http://schemas.openxmlformats.org/officeDocument/2006/relationships/hyperlink" Target="https://www.bankofengland.co.uk/prudential-regulation/publication/2023/october/general-insurance-stress-test-in-2025" TargetMode="External"/><Relationship Id="rId9" Type="http://schemas.openxmlformats.org/officeDocument/2006/relationships/image" Target="../media/image10.png"/><Relationship Id="rId15" Type="http://schemas.openxmlformats.org/officeDocument/2006/relationships/image" Target="../media/image19.png"/><Relationship Id="rId14" Type="http://schemas.openxmlformats.org/officeDocument/2006/relationships/hyperlink" Target="https://consumerduty.org/" TargetMode="External"/><Relationship Id="rId5" Type="http://schemas.openxmlformats.org/officeDocument/2006/relationships/hyperlink" Target="https://www.consilium.europa.eu/en/policies/sanctions-against-russia/" TargetMode="External"/><Relationship Id="rId6" Type="http://schemas.openxmlformats.org/officeDocument/2006/relationships/image" Target="../media/image12.png"/><Relationship Id="rId7" Type="http://schemas.openxmlformats.org/officeDocument/2006/relationships/image" Target="../media/image4.jpg"/><Relationship Id="rId8" Type="http://schemas.openxmlformats.org/officeDocument/2006/relationships/hyperlink" Target="http://rrcompliance.com/"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14.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ebinars.fca.org.uk/fca-consumer-duty-1-year-on/join" TargetMode="External"/><Relationship Id="rId4" Type="http://schemas.openxmlformats.org/officeDocument/2006/relationships/hyperlink" Target="https://webinars.fca.org.uk/fca-consumer-duty-1-year-on/join" TargetMode="External"/><Relationship Id="rId9" Type="http://schemas.openxmlformats.org/officeDocument/2006/relationships/image" Target="../media/image10.png"/><Relationship Id="rId15" Type="http://schemas.openxmlformats.org/officeDocument/2006/relationships/image" Target="../media/image19.png"/><Relationship Id="rId14" Type="http://schemas.openxmlformats.org/officeDocument/2006/relationships/hyperlink" Target="https://consumerduty.org/" TargetMode="External"/><Relationship Id="rId5" Type="http://schemas.openxmlformats.org/officeDocument/2006/relationships/hyperlink" Target="https://www.fca.org.uk/publications/multi-firm-reviews/insurance-multi-firm-review-outcomes-monitoring-under-consumer-duty" TargetMode="External"/><Relationship Id="rId6" Type="http://schemas.openxmlformats.org/officeDocument/2006/relationships/image" Target="../media/image12.png"/><Relationship Id="rId7" Type="http://schemas.openxmlformats.org/officeDocument/2006/relationships/image" Target="../media/image4.jpg"/><Relationship Id="rId8" Type="http://schemas.openxmlformats.org/officeDocument/2006/relationships/hyperlink" Target="http://rrcompliance.com/" TargetMode="External"/></Relationships>
</file>

<file path=ppt/slides/_rels/slide7.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14.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data.gov.uk/dataset/1f085ccb-61f3-4442-b6d4-7fb711255ec8/fca-product-sales-data-2023" TargetMode="External"/><Relationship Id="rId4" Type="http://schemas.openxmlformats.org/officeDocument/2006/relationships/hyperlink" Target="https://www.fca.org.uk/data/product-sales-data/interpreting-data" TargetMode="External"/><Relationship Id="rId9" Type="http://schemas.openxmlformats.org/officeDocument/2006/relationships/image" Target="../media/image10.png"/><Relationship Id="rId15" Type="http://schemas.openxmlformats.org/officeDocument/2006/relationships/image" Target="../media/image19.png"/><Relationship Id="rId14" Type="http://schemas.openxmlformats.org/officeDocument/2006/relationships/hyperlink" Target="https://consumerduty.org/" TargetMode="External"/><Relationship Id="rId5" Type="http://schemas.openxmlformats.org/officeDocument/2006/relationships/hyperlink" Target="https://www.fca.org.uk/firms/principals-and-appointed-representatives/overseas-appointed-representatives" TargetMode="External"/><Relationship Id="rId6" Type="http://schemas.openxmlformats.org/officeDocument/2006/relationships/image" Target="../media/image12.png"/><Relationship Id="rId7" Type="http://schemas.openxmlformats.org/officeDocument/2006/relationships/image" Target="../media/image4.jpg"/><Relationship Id="rId8" Type="http://schemas.openxmlformats.org/officeDocument/2006/relationships/hyperlink" Target="http://rrcompliance.com/" TargetMode="External"/></Relationships>
</file>

<file path=ppt/slides/_rels/slide8.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www.linkedin.com/company/30645102/admin/" TargetMode="External"/><Relationship Id="rId13" Type="http://schemas.openxmlformats.org/officeDocument/2006/relationships/image" Target="../media/image19.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fca.org.uk/news/statements/update-fcas-review-treatment-politically-exposed-persons" TargetMode="External"/><Relationship Id="rId4" Type="http://schemas.openxmlformats.org/officeDocument/2006/relationships/image" Target="../media/image12.png"/><Relationship Id="rId9"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9.xml.rels><?xml version="1.0" encoding="UTF-8" standalone="yes"?><Relationships xmlns="http://schemas.openxmlformats.org/package/2006/relationships"><Relationship Id="rId11" Type="http://schemas.openxmlformats.org/officeDocument/2006/relationships/image" Target="../media/image4.jpg"/><Relationship Id="rId10" Type="http://schemas.openxmlformats.org/officeDocument/2006/relationships/image" Target="../media/image12.png"/><Relationship Id="rId13" Type="http://schemas.openxmlformats.org/officeDocument/2006/relationships/image" Target="../media/image10.png"/><Relationship Id="rId12" Type="http://schemas.openxmlformats.org/officeDocument/2006/relationships/hyperlink" Target="http://rrcompliance.com/"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fca.org.uk/publication/corporate/wider-implications-framework-annual-report-2023-2024.pdf" TargetMode="External"/><Relationship Id="rId4" Type="http://schemas.openxmlformats.org/officeDocument/2006/relationships/hyperlink" Target="https://www.fca.org.uk/news/press-releases/fca-sets-clear-plan-next-12-months" TargetMode="External"/><Relationship Id="rId9" Type="http://schemas.openxmlformats.org/officeDocument/2006/relationships/hyperlink" Target="https://kpmg.com/xx/en/home/insights/2023/04/fca-publishes-its-2023-24-business-plan.html" TargetMode="External"/><Relationship Id="rId15" Type="http://schemas.openxmlformats.org/officeDocument/2006/relationships/image" Target="../media/image2.png"/><Relationship Id="rId14" Type="http://schemas.openxmlformats.org/officeDocument/2006/relationships/hyperlink" Target="mailto:contact@rrcompliance.com?subject=Enquiry" TargetMode="External"/><Relationship Id="rId17" Type="http://schemas.openxmlformats.org/officeDocument/2006/relationships/image" Target="../media/image14.png"/><Relationship Id="rId16" Type="http://schemas.openxmlformats.org/officeDocument/2006/relationships/hyperlink" Target="https://www.linkedin.com/company/30645102/admin/" TargetMode="External"/><Relationship Id="rId5" Type="http://schemas.openxmlformats.org/officeDocument/2006/relationships/hyperlink" Target="https://www.wilmerhale.com/insights/client-alerts/20230406-uk-fca-regulatory-business-plan-20232024" TargetMode="External"/><Relationship Id="rId19" Type="http://schemas.openxmlformats.org/officeDocument/2006/relationships/image" Target="../media/image19.png"/><Relationship Id="rId6" Type="http://schemas.openxmlformats.org/officeDocument/2006/relationships/hyperlink" Target="https://www.wilmerhale.com/insights/client-alerts/20230406-uk-fca-regulatory-business-plan-20232024" TargetMode="External"/><Relationship Id="rId18" Type="http://schemas.openxmlformats.org/officeDocument/2006/relationships/hyperlink" Target="https://consumerduty.org/" TargetMode="External"/><Relationship Id="rId7" Type="http://schemas.openxmlformats.org/officeDocument/2006/relationships/hyperlink" Target="https://kpmg.com/xx/en/home/insights/2023/04/fca-publishes-its-2023-24-business-plan.html" TargetMode="External"/><Relationship Id="rId8" Type="http://schemas.openxmlformats.org/officeDocument/2006/relationships/hyperlink" Target="https://www.wilmerhale.com/insights/client-alerts/20230406-uk-fca-regulatory-business-plan-2023202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page1image43281008" id="88" name="Google Shape;88;p4"/>
          <p:cNvPicPr preferRelativeResize="0"/>
          <p:nvPr/>
        </p:nvPicPr>
        <p:blipFill rotWithShape="1">
          <a:blip r:embed="rId3">
            <a:alphaModFix/>
          </a:blip>
          <a:srcRect b="0" l="0" r="0" t="0"/>
          <a:stretch/>
        </p:blipFill>
        <p:spPr>
          <a:xfrm>
            <a:off x="-1" y="90"/>
            <a:ext cx="12192001" cy="6863645"/>
          </a:xfrm>
          <a:prstGeom prst="rect">
            <a:avLst/>
          </a:prstGeom>
          <a:noFill/>
          <a:ln>
            <a:noFill/>
          </a:ln>
        </p:spPr>
      </p:pic>
      <p:sp>
        <p:nvSpPr>
          <p:cNvPr id="89" name="Google Shape;89;p4"/>
          <p:cNvSpPr/>
          <p:nvPr/>
        </p:nvSpPr>
        <p:spPr>
          <a:xfrm>
            <a:off x="802398" y="91"/>
            <a:ext cx="6411692" cy="3076082"/>
          </a:xfrm>
          <a:prstGeom prst="rect">
            <a:avLst/>
          </a:prstGeom>
          <a:solidFill>
            <a:srgbClr val="FFFFFF">
              <a:alpha val="80000"/>
            </a:srgbClr>
          </a:solidFill>
          <a:ln>
            <a:noFill/>
          </a:ln>
          <a:effectLst>
            <a:outerShdw blurRad="254000" sx="101000" rotWithShape="0" algn="ctr" sy="101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90" name="Google Shape;90;p4"/>
          <p:cNvSpPr txBox="1"/>
          <p:nvPr/>
        </p:nvSpPr>
        <p:spPr>
          <a:xfrm>
            <a:off x="778596" y="1324451"/>
            <a:ext cx="6644060" cy="4273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77"/>
              <a:buFont typeface="Arial"/>
              <a:buNone/>
            </a:pPr>
            <a:r>
              <a:rPr b="1" i="0" lang="en-GB" sz="2177" u="none" cap="none" strike="noStrike">
                <a:solidFill>
                  <a:schemeClr val="dk1"/>
                </a:solidFill>
                <a:latin typeface="Helvetica Neue"/>
                <a:ea typeface="Helvetica Neue"/>
                <a:cs typeface="Helvetica Neue"/>
                <a:sym typeface="Helvetica Neue"/>
              </a:rPr>
              <a:t>Regulatory Update</a:t>
            </a:r>
            <a:endParaRPr b="0" i="0" sz="1400" u="none" cap="none" strike="noStrike">
              <a:solidFill>
                <a:srgbClr val="000000"/>
              </a:solidFill>
              <a:latin typeface="Helvetica Neue"/>
              <a:ea typeface="Helvetica Neue"/>
              <a:cs typeface="Helvetica Neue"/>
              <a:sym typeface="Helvetica Neue"/>
            </a:endParaRPr>
          </a:p>
        </p:txBody>
      </p:sp>
      <p:pic>
        <p:nvPicPr>
          <p:cNvPr descr="Thistle Initiatives granted APCC membership - Thistle Initiatives" id="91" name="Google Shape;91;p4"/>
          <p:cNvPicPr preferRelativeResize="0"/>
          <p:nvPr/>
        </p:nvPicPr>
        <p:blipFill rotWithShape="1">
          <a:blip r:embed="rId4">
            <a:alphaModFix/>
          </a:blip>
          <a:srcRect b="27053" l="0" r="0" t="26836"/>
          <a:stretch/>
        </p:blipFill>
        <p:spPr>
          <a:xfrm>
            <a:off x="6330397" y="226139"/>
            <a:ext cx="682607" cy="314758"/>
          </a:xfrm>
          <a:prstGeom prst="rect">
            <a:avLst/>
          </a:prstGeom>
          <a:noFill/>
          <a:ln>
            <a:noFill/>
          </a:ln>
        </p:spPr>
      </p:pic>
      <p:pic>
        <p:nvPicPr>
          <p:cNvPr descr="Text&#10;&#10;Description automatically generated" id="92" name="Google Shape;92;p4"/>
          <p:cNvPicPr preferRelativeResize="0"/>
          <p:nvPr/>
        </p:nvPicPr>
        <p:blipFill rotWithShape="1">
          <a:blip r:embed="rId5">
            <a:alphaModFix/>
          </a:blip>
          <a:srcRect b="0" l="0" r="0" t="0"/>
          <a:stretch/>
        </p:blipFill>
        <p:spPr>
          <a:xfrm>
            <a:off x="3281287" y="222618"/>
            <a:ext cx="1446736" cy="721735"/>
          </a:xfrm>
          <a:prstGeom prst="rect">
            <a:avLst/>
          </a:prstGeom>
          <a:noFill/>
          <a:ln>
            <a:noFill/>
          </a:ln>
        </p:spPr>
      </p:pic>
      <p:sp>
        <p:nvSpPr>
          <p:cNvPr id="93" name="Google Shape;93;p4"/>
          <p:cNvSpPr txBox="1"/>
          <p:nvPr/>
        </p:nvSpPr>
        <p:spPr>
          <a:xfrm>
            <a:off x="894780" y="2647993"/>
            <a:ext cx="6411692"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DFB200"/>
                </a:solidFill>
                <a:latin typeface="Helvetica Neue"/>
                <a:ea typeface="Helvetica Neue"/>
                <a:cs typeface="Helvetica Neue"/>
                <a:sym typeface="Helvetica Neue"/>
              </a:rPr>
              <a:t>Week 2</a:t>
            </a:r>
            <a:r>
              <a:rPr lang="en-GB" sz="1200">
                <a:solidFill>
                  <a:srgbClr val="DFB200"/>
                </a:solidFill>
                <a:latin typeface="Helvetica Neue"/>
                <a:ea typeface="Helvetica Neue"/>
                <a:cs typeface="Helvetica Neue"/>
                <a:sym typeface="Helvetica Neue"/>
              </a:rPr>
              <a:t>8</a:t>
            </a:r>
            <a:r>
              <a:rPr b="0" i="0" lang="en-GB" sz="1200" u="none" cap="none" strike="noStrike">
                <a:solidFill>
                  <a:srgbClr val="DFB200"/>
                </a:solidFill>
                <a:latin typeface="Helvetica Neue"/>
                <a:ea typeface="Helvetica Neue"/>
                <a:cs typeface="Helvetica Neue"/>
                <a:sym typeface="Helvetica Neue"/>
              </a:rPr>
              <a:t> - 2024</a:t>
            </a:r>
            <a:endParaRPr b="0" i="0" sz="1200" u="none" cap="none" strike="noStrike">
              <a:solidFill>
                <a:srgbClr val="DFB2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30" name="Shape 230"/>
        <p:cNvGrpSpPr/>
        <p:nvPr/>
      </p:nvGrpSpPr>
      <p:grpSpPr>
        <a:xfrm>
          <a:off x="0" y="0"/>
          <a:ext cx="0" cy="0"/>
          <a:chOff x="0" y="0"/>
          <a:chExt cx="0" cy="0"/>
        </a:xfrm>
      </p:grpSpPr>
      <p:graphicFrame>
        <p:nvGraphicFramePr>
          <p:cNvPr id="231" name="Google Shape;231;g215460a5ad3_0_0"/>
          <p:cNvGraphicFramePr/>
          <p:nvPr/>
        </p:nvGraphicFramePr>
        <p:xfrm>
          <a:off x="0" y="651694"/>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Whistleblowing Quarterly Data 2024 Q1</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14 June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70454"/>
                        </a:lnSpc>
                        <a:spcBef>
                          <a:spcPts val="0"/>
                        </a:spcBef>
                        <a:spcAft>
                          <a:spcPts val="0"/>
                        </a:spcAft>
                        <a:buClr>
                          <a:schemeClr val="dk1"/>
                        </a:buClr>
                        <a:buSzPts val="1100"/>
                        <a:buFont typeface="Arial"/>
                        <a:buNone/>
                      </a:pPr>
                      <a:r>
                        <a:rPr lang="en-GB" sz="1100" u="none" cap="none" strike="noStrike">
                          <a:latin typeface="Arial"/>
                          <a:ea typeface="Arial"/>
                          <a:cs typeface="Arial"/>
                          <a:sym typeface="Arial"/>
                        </a:rPr>
                        <a:t>The FCA has published its whistleblowing data for Q1 2024, reporting an increase in new cases. Key highlights include:</a:t>
                      </a:r>
                      <a:endParaRPr sz="1100" u="none" cap="none" strike="noStrike">
                        <a:latin typeface="Arial"/>
                        <a:ea typeface="Arial"/>
                        <a:cs typeface="Arial"/>
                        <a:sym typeface="Arial"/>
                      </a:endParaRPr>
                    </a:p>
                    <a:p>
                      <a:pPr indent="-298450" lvl="0" marL="457200" marR="0" rtl="0" algn="l">
                        <a:lnSpc>
                          <a:spcPct val="130000"/>
                        </a:lnSpc>
                        <a:spcBef>
                          <a:spcPts val="1200"/>
                        </a:spcBef>
                        <a:spcAft>
                          <a:spcPts val="0"/>
                        </a:spcAft>
                        <a:buClr>
                          <a:schemeClr val="dk1"/>
                        </a:buClr>
                        <a:buSzPts val="1100"/>
                        <a:buFont typeface="Arial"/>
                        <a:buChar char="●"/>
                      </a:pPr>
                      <a:r>
                        <a:rPr b="1" lang="en-GB" sz="1100" u="none" cap="none" strike="noStrike">
                          <a:latin typeface="Arial"/>
                          <a:ea typeface="Arial"/>
                          <a:cs typeface="Arial"/>
                          <a:sym typeface="Arial"/>
                        </a:rPr>
                        <a:t>298 new reports</a:t>
                      </a:r>
                      <a:r>
                        <a:rPr lang="en-GB" sz="1100" u="none" cap="none" strike="noStrike">
                          <a:latin typeface="Arial"/>
                          <a:ea typeface="Arial"/>
                          <a:cs typeface="Arial"/>
                          <a:sym typeface="Arial"/>
                        </a:rPr>
                        <a:t> received, up from 280 in Q1 2023.</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Char char="●"/>
                      </a:pPr>
                      <a:r>
                        <a:rPr b="1" lang="en-GB" sz="1100" u="none" cap="none" strike="noStrike">
                          <a:latin typeface="Arial"/>
                          <a:ea typeface="Arial"/>
                          <a:cs typeface="Arial"/>
                          <a:sym typeface="Arial"/>
                        </a:rPr>
                        <a:t>801 allegations</a:t>
                      </a:r>
                      <a:r>
                        <a:rPr lang="en-GB" sz="1100" u="none" cap="none" strike="noStrike">
                          <a:latin typeface="Arial"/>
                          <a:ea typeface="Arial"/>
                          <a:cs typeface="Arial"/>
                          <a:sym typeface="Arial"/>
                        </a:rPr>
                        <a:t> in total, primarily reported via the online form.</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Char char="●"/>
                      </a:pPr>
                      <a:r>
                        <a:rPr b="1" lang="en-GB" sz="1100" u="none" cap="none" strike="noStrike">
                          <a:latin typeface="Arial"/>
                          <a:ea typeface="Arial"/>
                          <a:cs typeface="Arial"/>
                          <a:sym typeface="Arial"/>
                        </a:rPr>
                        <a:t>253 reports closed</a:t>
                      </a:r>
                      <a:r>
                        <a:rPr lang="en-GB" sz="1100" u="none" cap="none" strike="noStrike">
                          <a:latin typeface="Arial"/>
                          <a:ea typeface="Arial"/>
                          <a:cs typeface="Arial"/>
                          <a:sym typeface="Arial"/>
                        </a:rPr>
                        <a:t>, with significant action taken in 4% of cases, including enforcement actions and restrictions.</a:t>
                      </a:r>
                      <a:endParaRPr sz="1100" u="none" cap="none" strike="noStrike">
                        <a:latin typeface="Arial"/>
                        <a:ea typeface="Arial"/>
                        <a:cs typeface="Arial"/>
                        <a:sym typeface="Arial"/>
                      </a:endParaRPr>
                    </a:p>
                    <a:p>
                      <a:pPr indent="0" lvl="0" marL="0" marR="0" rtl="0" algn="l">
                        <a:lnSpc>
                          <a:spcPct val="170454"/>
                        </a:lnSpc>
                        <a:spcBef>
                          <a:spcPts val="1200"/>
                        </a:spcBef>
                        <a:spcAft>
                          <a:spcPts val="0"/>
                        </a:spcAft>
                        <a:buClr>
                          <a:schemeClr val="dk1"/>
                        </a:buClr>
                        <a:buSzPts val="1100"/>
                        <a:buFont typeface="Arial"/>
                        <a:buNone/>
                      </a:pP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298450" lvl="0" marL="457200" marR="0" rtl="0" algn="l">
                        <a:lnSpc>
                          <a:spcPct val="130000"/>
                        </a:lnSpc>
                        <a:spcBef>
                          <a:spcPts val="1200"/>
                        </a:spcBef>
                        <a:spcAft>
                          <a:spcPts val="0"/>
                        </a:spcAft>
                        <a:buClr>
                          <a:schemeClr val="dk1"/>
                        </a:buClr>
                        <a:buSzPts val="1100"/>
                        <a:buFont typeface="Arial"/>
                        <a:buAutoNum type="arabicPeriod"/>
                      </a:pPr>
                      <a:r>
                        <a:rPr b="1" lang="en-GB" sz="1100" u="none" cap="none" strike="noStrike">
                          <a:latin typeface="Arial"/>
                          <a:ea typeface="Arial"/>
                          <a:cs typeface="Arial"/>
                          <a:sym typeface="Arial"/>
                        </a:rPr>
                        <a:t>Review Internal Processes</a:t>
                      </a:r>
                      <a:r>
                        <a:rPr lang="en-GB" sz="1100" u="none" cap="none" strike="noStrike">
                          <a:latin typeface="Arial"/>
                          <a:ea typeface="Arial"/>
                          <a:cs typeface="Arial"/>
                          <a:sym typeface="Arial"/>
                        </a:rPr>
                        <a:t>: Ensure your firm’s whistleblowing procedures are robust and compliant with FCA guidelines.</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b="1" lang="en-GB" sz="1100" u="none" cap="none" strike="noStrike">
                          <a:latin typeface="Arial"/>
                          <a:ea typeface="Arial"/>
                          <a:cs typeface="Arial"/>
                          <a:sym typeface="Arial"/>
                        </a:rPr>
                        <a:t>Enhance Training</a:t>
                      </a:r>
                      <a:r>
                        <a:rPr lang="en-GB" sz="1100" u="none" cap="none" strike="noStrike">
                          <a:latin typeface="Arial"/>
                          <a:ea typeface="Arial"/>
                          <a:cs typeface="Arial"/>
                          <a:sym typeface="Arial"/>
                        </a:rPr>
                        <a:t>: Provide regular training for staff on the importance of whistleblowing and how to report concerns.</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b="1" lang="en-GB" sz="1100" u="none" cap="none" strike="noStrike">
                          <a:latin typeface="Arial"/>
                          <a:ea typeface="Arial"/>
                          <a:cs typeface="Arial"/>
                          <a:sym typeface="Arial"/>
                        </a:rPr>
                        <a:t>Monitor and Report</a:t>
                      </a:r>
                      <a:r>
                        <a:rPr lang="en-GB" sz="1100" u="none" cap="none" strike="noStrike">
                          <a:latin typeface="Arial"/>
                          <a:ea typeface="Arial"/>
                          <a:cs typeface="Arial"/>
                          <a:sym typeface="Arial"/>
                        </a:rPr>
                        <a:t>: Maintain thorough records of all whistleblowing reports and actions taken, ensuring timely reporting to the FCA.</a:t>
                      </a:r>
                      <a:endParaRPr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NCSC and Cyber Insurance Industry Joint Guidance on Ransom Payments</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14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NCSC and Cyber Insurance Industry Joint Guidance on Ransom Payments</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For the first time, the National Cyber Security Centre (NCSC) has collaborated with the cyber insurance industry, including the Association of British Insurers (ABI), British Insurance Brokers' Association (BIBA), and International Underwriting Association (IUA), to produce joint guidance for organisations considering paying a ransom. This guidance, published on 14 May 2024, aims to provide much-needed advice to organisations contemplating ransom payments during cyber-attacks.</a:t>
                      </a:r>
                      <a:endParaRPr sz="12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Action to Take:</a:t>
                      </a:r>
                      <a:endParaRPr sz="1200" u="none" cap="none" strike="noStrike">
                        <a:latin typeface="Arial"/>
                        <a:ea typeface="Arial"/>
                        <a:cs typeface="Arial"/>
                        <a:sym typeface="Arial"/>
                      </a:endParaRPr>
                    </a:p>
                    <a:p>
                      <a:pPr indent="-298450" lvl="0" marL="457200" marR="0" rtl="0" algn="l">
                        <a:lnSpc>
                          <a:spcPct val="130000"/>
                        </a:lnSpc>
                        <a:spcBef>
                          <a:spcPts val="1200"/>
                        </a:spcBef>
                        <a:spcAft>
                          <a:spcPts val="0"/>
                        </a:spcAft>
                        <a:buClr>
                          <a:schemeClr val="dk1"/>
                        </a:buClr>
                        <a:buSzPts val="1100"/>
                        <a:buFont typeface="Arial"/>
                        <a:buAutoNum type="arabicPeriod"/>
                      </a:pPr>
                      <a:r>
                        <a:rPr lang="en-GB" sz="1200" u="none" cap="none" strike="noStrike">
                          <a:latin typeface="Arial"/>
                          <a:ea typeface="Arial"/>
                          <a:cs typeface="Arial"/>
                          <a:sym typeface="Arial"/>
                        </a:rPr>
                        <a:t>Review Incident Response Plans:</a:t>
                      </a:r>
                      <a:endParaRPr sz="12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lang="en-GB" sz="1200" u="none" cap="none" strike="noStrike">
                          <a:latin typeface="Arial"/>
                          <a:ea typeface="Arial"/>
                          <a:cs typeface="Arial"/>
                          <a:sym typeface="Arial"/>
                        </a:rPr>
                        <a:t>Engage External Experts:</a:t>
                      </a:r>
                      <a:endParaRPr sz="12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lang="en-GB" sz="1200" u="none" cap="none" strike="noStrike">
                          <a:latin typeface="Arial"/>
                          <a:ea typeface="Arial"/>
                          <a:cs typeface="Arial"/>
                          <a:sym typeface="Arial"/>
                        </a:rPr>
                        <a:t>Understand Regulatory Obligations:</a:t>
                      </a:r>
                      <a:endParaRPr sz="12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lang="en-GB" sz="1200" u="none" cap="none" strike="noStrike">
                          <a:latin typeface="Arial"/>
                          <a:ea typeface="Arial"/>
                          <a:cs typeface="Arial"/>
                          <a:sym typeface="Arial"/>
                        </a:rPr>
                        <a:t>Promote Staff Awareness:</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See the full guidance for the detail or contact us for more information and advice on how to implement the actions.</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32" name="Google Shape;232;g215460a5ad3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33" name="Google Shape;233;g215460a5ad3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34" name="Google Shape;234;g215460a5ad3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35" name="Google Shape;235;g215460a5ad3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36" name="Google Shape;236;g215460a5ad3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37" name="Google Shape;237;g215460a5ad3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238" name="Google Shape;238;g215460a5ad3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239" name="Google Shape;239;g215460a5ad3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40" name="Google Shape;240;g215460a5ad3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41" name="Google Shape;241;g215460a5ad3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46" name="Shape 246"/>
        <p:cNvGrpSpPr/>
        <p:nvPr/>
      </p:nvGrpSpPr>
      <p:grpSpPr>
        <a:xfrm>
          <a:off x="0" y="0"/>
          <a:ext cx="0" cy="0"/>
          <a:chOff x="0" y="0"/>
          <a:chExt cx="0" cy="0"/>
        </a:xfrm>
      </p:grpSpPr>
      <p:graphicFrame>
        <p:nvGraphicFramePr>
          <p:cNvPr id="247" name="Google Shape;247;g2e7cf3e3d04_0_31"/>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NEW Blog Post</a:t>
                      </a:r>
                      <a:endParaRPr sz="1200" u="none" cap="none" strike="noStrike">
                        <a:latin typeface="Arial"/>
                        <a:ea typeface="Arial"/>
                        <a:cs typeface="Arial"/>
                        <a:sym typeface="Arial"/>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Helvetica Neue"/>
                        <a:buNone/>
                      </a:pPr>
                      <a:r>
                        <a:rPr lang="en-GB" sz="1200" u="none" cap="none" strike="noStrike">
                          <a:latin typeface="Arial"/>
                          <a:ea typeface="Arial"/>
                          <a:cs typeface="Arial"/>
                          <a:sym typeface="Arial"/>
                        </a:rPr>
                        <a:t>Date published: 19 June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Arial"/>
                          <a:ea typeface="Arial"/>
                          <a:cs typeface="Arial"/>
                          <a:sym typeface="Arial"/>
                          <a:hlinkClick r:id="rId3"/>
                        </a:rPr>
                        <a:t>Crypto Compliance: Navigating the Regulatory Maze </a:t>
                      </a:r>
                      <a:endParaRPr sz="1200" u="sng"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As the crypto industry continues to attract scrutiny, robust compliance has become crucial for firms to establish legitimacy and mitigate risks. In my latest blog, I share insights from my experience as a compliance consultant, guiding crypto startups through the evolving regulatory landscape.</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Key themes covered:</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Understanding the UK's crypto regulations: MLRs, FSMA, RAO, and more</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FCA registration requirements for crypto asset service providers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Implementing robust AML/KYC measures and leveraging decentralized solutions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Addressing data security concerns and adopting comprehensive security practices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Challenges of multi-jurisdiction operations and maintaining global standards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Exploring new monitoring methods: blockchain analytics, smart contracts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Importance of staff training and education on evolving regulations</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457200" marR="0" rtl="0" algn="l">
                        <a:lnSpc>
                          <a:spcPct val="100000"/>
                        </a:lnSpc>
                        <a:spcBef>
                          <a:spcPts val="330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Read the full blog to gain a comprehensive perspective on navigating the crypto compliance labyrinth and positioning your firm for sustainable growth in this dynamic industry.</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48" name="Google Shape;248;g2e7cf3e3d04_0_31"/>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49" name="Google Shape;249;g2e7cf3e3d04_0_31"/>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250" name="Google Shape;250;g2e7cf3e3d04_0_31"/>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51" name="Google Shape;251;g2e7cf3e3d04_0_31"/>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252" name="Google Shape;252;g2e7cf3e3d04_0_31">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253" name="Google Shape;253;g2e7cf3e3d04_0_31">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54" name="Google Shape;254;g2e7cf3e3d04_0_31">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55" name="Google Shape;255;g2e7cf3e3d04_0_31">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256" name="Google Shape;256;g2e7cf3e3d04_0_31"/>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61" name="Shape 261"/>
        <p:cNvGrpSpPr/>
        <p:nvPr/>
      </p:nvGrpSpPr>
      <p:grpSpPr>
        <a:xfrm>
          <a:off x="0" y="0"/>
          <a:ext cx="0" cy="0"/>
          <a:chOff x="0" y="0"/>
          <a:chExt cx="0" cy="0"/>
        </a:xfrm>
      </p:grpSpPr>
      <p:graphicFrame>
        <p:nvGraphicFramePr>
          <p:cNvPr id="262" name="Google Shape;262;g2e65384b4b8_0_0"/>
          <p:cNvGraphicFramePr/>
          <p:nvPr/>
        </p:nvGraphicFramePr>
        <p:xfrm>
          <a:off x="0" y="651694"/>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Building Operational Resilience - 10 Months Till the Deadline</a:t>
                      </a:r>
                      <a:r>
                        <a:rPr lang="en-GB" sz="1200" u="sng" cap="none" strike="noStrike">
                          <a:solidFill>
                            <a:schemeClr val="hlink"/>
                          </a:solidFill>
                          <a:latin typeface="Arial"/>
                          <a:ea typeface="Arial"/>
                          <a:cs typeface="Arial"/>
                          <a:sym typeface="Arial"/>
                          <a:hlinkClick r:id="rId3"/>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70454"/>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set out their final rules and guidance on new requirements to strengthen operational resilience in the financial services sector in March 2022.</a:t>
                      </a:r>
                      <a:endParaRPr sz="1100" u="none" cap="none" strike="noStrike">
                        <a:latin typeface="Arial"/>
                        <a:ea typeface="Arial"/>
                        <a:cs typeface="Arial"/>
                        <a:sym typeface="Arial"/>
                      </a:endParaRPr>
                    </a:p>
                    <a:p>
                      <a:pPr indent="0" lvl="0" marL="0" marR="0" rtl="0" algn="l">
                        <a:lnSpc>
                          <a:spcPct val="170454"/>
                        </a:lnSpc>
                        <a:spcBef>
                          <a:spcPts val="0"/>
                        </a:spcBef>
                        <a:spcAft>
                          <a:spcPts val="0"/>
                        </a:spcAft>
                        <a:buClr>
                          <a:schemeClr val="dk1"/>
                        </a:buClr>
                        <a:buSzPts val="1100"/>
                        <a:buFont typeface="Arial"/>
                        <a:buNone/>
                      </a:pP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l">
                        <a:lnSpc>
                          <a:spcPct val="170454"/>
                        </a:lnSpc>
                        <a:spcBef>
                          <a:spcPts val="0"/>
                        </a:spcBef>
                        <a:spcAft>
                          <a:spcPts val="0"/>
                        </a:spcAft>
                        <a:buClr>
                          <a:schemeClr val="dk1"/>
                        </a:buClr>
                        <a:buSzPts val="1100"/>
                        <a:buFont typeface="Arial"/>
                        <a:buNone/>
                      </a:pPr>
                      <a:r>
                        <a:rPr lang="en-GB" sz="1200" u="sng" cap="none" strike="noStrike">
                          <a:solidFill>
                            <a:srgbClr val="109FFF"/>
                          </a:solidFill>
                          <a:latin typeface="Arial"/>
                          <a:ea typeface="Arial"/>
                          <a:cs typeface="Arial"/>
                          <a:sym typeface="Arial"/>
                          <a:hlinkClick r:id="rId4">
                            <a:extLst>
                              <a:ext uri="{A12FA001-AC4F-418D-AE19-62706E023703}">
                                <ahyp:hlinkClr val="tx"/>
                              </a:ext>
                            </a:extLst>
                          </a:hlinkClick>
                        </a:rPr>
                        <a:t>The FCA rules and guidance came into force on 31 March 2022.</a:t>
                      </a:r>
                      <a:br>
                        <a:rPr lang="en-GB" sz="1100" u="sng" cap="none" strike="noStrike">
                          <a:solidFill>
                            <a:srgbClr val="109FFF"/>
                          </a:solidFill>
                          <a:latin typeface="Arial"/>
                          <a:ea typeface="Arial"/>
                          <a:cs typeface="Arial"/>
                          <a:sym typeface="Arial"/>
                          <a:hlinkClick r:id="rId5">
                            <a:extLst>
                              <a:ext uri="{A12FA001-AC4F-418D-AE19-62706E023703}">
                                <ahyp:hlinkClr val="tx"/>
                              </a:ext>
                            </a:extLst>
                          </a:hlinkClick>
                        </a:rPr>
                      </a:b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As soon as possible after 31 March 2022, and by no later than 31 March 2025, firms must have performed mapping and testing so that they are able to remain within impact tolerances for each important business service. Firms must also have made the necessary investments to enable them to operate consistently within their impact tolerances.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FCA Multi- Factor Authentication</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rgbClr val="109FFF"/>
                          </a:solidFill>
                          <a:latin typeface="Arial"/>
                          <a:ea typeface="Arial"/>
                          <a:cs typeface="Arial"/>
                          <a:sym typeface="Arial"/>
                          <a:hlinkClick r:id="rId6">
                            <a:extLst>
                              <a:ext uri="{A12FA001-AC4F-418D-AE19-62706E023703}">
                                <ahyp:hlinkClr val="tx"/>
                              </a:ext>
                            </a:extLst>
                          </a:hlinkClick>
                        </a:rPr>
                        <a:t>FCA Multi- Factor Authentication</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are making changes to improve and speed up how they verify callers to the FCA Supervision Hub.</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From mid-June 2024, multi-factor authentication will be used to verify firms’ identity when they call the Supervision Hub, using a one-time passcode that will be sent by text message.</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63" name="Google Shape;263;g2e65384b4b8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64" name="Google Shape;264;g2e65384b4b8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65" name="Google Shape;265;g2e65384b4b8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66" name="Google Shape;266;g2e65384b4b8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67" name="Google Shape;267;g2e65384b4b8_0_0"/>
          <p:cNvPicPr preferRelativeResize="0"/>
          <p:nvPr/>
        </p:nvPicPr>
        <p:blipFill rotWithShape="1">
          <a:blip r:embed="rId7">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68" name="Google Shape;268;g2e65384b4b8_0_0"/>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269" name="Google Shape;269;g2e65384b4b8_0_0">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270" name="Google Shape;270;g2e65384b4b8_0_0">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71" name="Google Shape;271;g2e65384b4b8_0_0">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72" name="Google Shape;272;g2e65384b4b8_0_0">
            <a:hlinkClick r:id="rId15"/>
          </p:cNvPr>
          <p:cNvPicPr preferRelativeResize="0"/>
          <p:nvPr/>
        </p:nvPicPr>
        <p:blipFill rotWithShape="1">
          <a:blip r:embed="rId16">
            <a:alphaModFix/>
          </a:blip>
          <a:srcRect b="0" l="0" r="0" t="0"/>
          <a:stretch/>
        </p:blipFill>
        <p:spPr>
          <a:xfrm>
            <a:off x="9510661" y="135801"/>
            <a:ext cx="347070" cy="449706"/>
          </a:xfrm>
          <a:prstGeom prst="rect">
            <a:avLst/>
          </a:prstGeom>
          <a:noFill/>
          <a:ln>
            <a:noFill/>
          </a:ln>
        </p:spPr>
      </p:pic>
      <p:sp>
        <p:nvSpPr>
          <p:cNvPr id="273" name="Google Shape;273;g2e65384b4b8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78" name="Shape 278"/>
        <p:cNvGrpSpPr/>
        <p:nvPr/>
      </p:nvGrpSpPr>
      <p:grpSpPr>
        <a:xfrm>
          <a:off x="0" y="0"/>
          <a:ext cx="0" cy="0"/>
          <a:chOff x="0" y="0"/>
          <a:chExt cx="0" cy="0"/>
        </a:xfrm>
      </p:grpSpPr>
      <p:graphicFrame>
        <p:nvGraphicFramePr>
          <p:cNvPr id="279" name="Google Shape;279;g2e65384b4b8_0_19"/>
          <p:cNvGraphicFramePr/>
          <p:nvPr/>
        </p:nvGraphicFramePr>
        <p:xfrm>
          <a:off x="0" y="651694"/>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203375">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Consumer Duty - Next Deadline - 31st July 2024</a:t>
                      </a:r>
                      <a:r>
                        <a:rPr lang="en-GB" sz="1200" u="sng" cap="none" strike="noStrike">
                          <a:solidFill>
                            <a:schemeClr val="hlink"/>
                          </a:solidFill>
                          <a:latin typeface="Arial"/>
                          <a:ea typeface="Arial"/>
                          <a:cs typeface="Arial"/>
                          <a:sym typeface="Arial"/>
                          <a:hlinkClick r:id="rId3"/>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next milestone on 31 July 31, 2024. By then, firms should have assessed their closed product ranges.</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defines closed products as products which are no longer marketed or distributed to retail customers nor open to renewal. It is up to firms to consider each product and decide whether it is closed, and if it falls within the scope of Consumer Duty.</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have updated the following pages on their website - https://www.fca.org.uk/firms/consumer-duty-information-firms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If you're navigating these changes and not sure what you need to do, we are here to help. Whether you're seeking guidance on compliance or have questions about regulatory responsibilities, get in touch. We'd love to help you.</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4"/>
                        </a:rPr>
                        <a:t>European Union: New EU rules have been adopted to combat money-laundering and terrorist financing</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European Parliament has adopted the new AML/CFT legislative package, which aims to comprehensively strengthen the EU rules to fight money-laundering and terrorist financing, including the establishing of a New EU Authority to directly supervise the riskiest entities, an EU limit on large cash payments up to EUR 10,000, and more detailed, directly applicable rules regarding customer due diligence and beneficial ownership.</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legislation still needs to be formally adopted by the Council, after which it will be published in the Official Journal.</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AMLA will enter into force seven days after publication and will apply from 1 July 2025, and the AMLR will enter into force 20 days after publication and will apply 36 months from the date of entry into force, with the exception of a few articles, AMLD6 will enter into force 20 days after publication and Member States will have two years from the date of entry into force to transpose the Directive.</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TFR will enter into force in Member States from 30 December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80" name="Google Shape;280;g2e65384b4b8_0_1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81" name="Google Shape;281;g2e65384b4b8_0_19"/>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82" name="Google Shape;282;g2e65384b4b8_0_1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83" name="Google Shape;283;g2e65384b4b8_0_1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84" name="Google Shape;284;g2e65384b4b8_0_19"/>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85" name="Google Shape;285;g2e65384b4b8_0_19"/>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286" name="Google Shape;286;g2e65384b4b8_0_19">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287" name="Google Shape;287;g2e65384b4b8_0_19">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88" name="Google Shape;288;g2e65384b4b8_0_19">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89" name="Google Shape;289;g2e65384b4b8_0_19">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290" name="Google Shape;290;g2e65384b4b8_0_19"/>
          <p:cNvSpPr/>
          <p:nvPr/>
        </p:nvSpPr>
        <p:spPr>
          <a:xfrm>
            <a:off x="0" y="7467366"/>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95" name="Shape 295"/>
        <p:cNvGrpSpPr/>
        <p:nvPr/>
      </p:nvGrpSpPr>
      <p:grpSpPr>
        <a:xfrm>
          <a:off x="0" y="0"/>
          <a:ext cx="0" cy="0"/>
          <a:chOff x="0" y="0"/>
          <a:chExt cx="0" cy="0"/>
        </a:xfrm>
      </p:grpSpPr>
      <p:graphicFrame>
        <p:nvGraphicFramePr>
          <p:cNvPr id="296" name="Google Shape;296;g2e73d747159_0_0"/>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FOS Statistics Update</a:t>
                      </a:r>
                      <a:endParaRPr sz="2300" u="none" cap="none" strike="noStrike">
                        <a:highlight>
                          <a:srgbClr val="FFFFFF"/>
                        </a:highlight>
                        <a:latin typeface="Verdana"/>
                        <a:ea typeface="Verdana"/>
                        <a:cs typeface="Verdana"/>
                        <a:sym typeface="Verdana"/>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We would like to share with you the recent performance stats released by the FOS, summarised as follows; </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3300"/>
                        </a:spcBef>
                        <a:spcAft>
                          <a:spcPts val="0"/>
                        </a:spcAft>
                        <a:buClr>
                          <a:srgbClr val="000000"/>
                        </a:buClr>
                        <a:buSzPts val="1500"/>
                        <a:buFont typeface="Arial"/>
                        <a:buChar char="●"/>
                      </a:pPr>
                      <a:r>
                        <a:rPr lang="en-GB" sz="1200" u="none" cap="none" strike="noStrike">
                          <a:latin typeface="Helvetica Neue"/>
                          <a:ea typeface="Helvetica Neue"/>
                          <a:cs typeface="Helvetica Neue"/>
                          <a:sym typeface="Helvetica Neue"/>
                        </a:rPr>
                        <a:t>Overall, the FOS received a total of 95,349 complaints between 1 July and 31 December 2023. This is an increase of almost 20% on the same period in 2022, </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0"/>
                        </a:spcBef>
                        <a:spcAft>
                          <a:spcPts val="0"/>
                        </a:spcAft>
                        <a:buClr>
                          <a:srgbClr val="000000"/>
                        </a:buClr>
                        <a:buSzPts val="1500"/>
                        <a:buFont typeface="Arial"/>
                        <a:buChar char="●"/>
                      </a:pPr>
                      <a:r>
                        <a:rPr lang="en-GB" sz="1200" u="none" cap="none" strike="noStrike">
                          <a:latin typeface="Helvetica Neue"/>
                          <a:ea typeface="Helvetica Neue"/>
                          <a:cs typeface="Helvetica Neue"/>
                          <a:sym typeface="Helvetica Neue"/>
                        </a:rPr>
                        <a:t>In the second six months of the year, the FOS upheld 36% of complaints in the consumers’ favour, compared to 34% in the second half of 2022.</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0"/>
                        </a:spcBef>
                        <a:spcAft>
                          <a:spcPts val="0"/>
                        </a:spcAft>
                        <a:buClr>
                          <a:srgbClr val="000000"/>
                        </a:buClr>
                        <a:buSzPts val="1500"/>
                        <a:buFont typeface="Arial"/>
                        <a:buChar char="●"/>
                      </a:pPr>
                      <a:r>
                        <a:rPr lang="en-GB" sz="1200" u="none" cap="none" strike="noStrike">
                          <a:solidFill>
                            <a:schemeClr val="hlink"/>
                          </a:solidFill>
                          <a:uFill>
                            <a:noFill/>
                          </a:uFill>
                          <a:latin typeface="Helvetica Neue"/>
                          <a:ea typeface="Helvetica Neue"/>
                          <a:cs typeface="Helvetica Neue"/>
                          <a:sym typeface="Helvetica Neue"/>
                          <a:hlinkClick r:id="rId4"/>
                        </a:rPr>
                        <a:t>Banking</a:t>
                      </a:r>
                      <a:r>
                        <a:rPr lang="en-GB" sz="1200" u="none" cap="none" strike="noStrike">
                          <a:latin typeface="Helvetica Neue"/>
                          <a:ea typeface="Helvetica Neue"/>
                          <a:cs typeface="Helvetica Neue"/>
                          <a:sym typeface="Helvetica Neue"/>
                        </a:rPr>
                        <a:t> and</a:t>
                      </a:r>
                      <a:r>
                        <a:rPr lang="en-GB" sz="1200" u="none" cap="none" strike="noStrike">
                          <a:solidFill>
                            <a:schemeClr val="hlink"/>
                          </a:solidFill>
                          <a:uFill>
                            <a:noFill/>
                          </a:uFill>
                          <a:latin typeface="Helvetica Neue"/>
                          <a:ea typeface="Helvetica Neue"/>
                          <a:cs typeface="Helvetica Neue"/>
                          <a:sym typeface="Helvetica Neue"/>
                          <a:hlinkClick r:id="rId5"/>
                        </a:rPr>
                        <a:t> consumer credit</a:t>
                      </a:r>
                      <a:r>
                        <a:rPr lang="en-GB" sz="1200" u="none" cap="none" strike="noStrike">
                          <a:latin typeface="Helvetica Neue"/>
                          <a:ea typeface="Helvetica Neue"/>
                          <a:cs typeface="Helvetica Neue"/>
                          <a:sym typeface="Helvetica Neue"/>
                        </a:rPr>
                        <a:t> related complaints were the main driver of the rise.</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0"/>
                        </a:spcBef>
                        <a:spcAft>
                          <a:spcPts val="0"/>
                        </a:spcAft>
                        <a:buClr>
                          <a:srgbClr val="000000"/>
                        </a:buClr>
                        <a:buSzPts val="1500"/>
                        <a:buFont typeface="Arial"/>
                        <a:buChar char="●"/>
                      </a:pPr>
                      <a:r>
                        <a:rPr lang="en-GB" sz="1200" u="none" cap="none" strike="noStrike">
                          <a:latin typeface="Helvetica Neue"/>
                          <a:ea typeface="Helvetica Neue"/>
                          <a:cs typeface="Helvetica Neue"/>
                          <a:sym typeface="Helvetica Neue"/>
                        </a:rPr>
                        <a:t>For the insurance sector, there was an increase. Complaints about </a:t>
                      </a:r>
                      <a:r>
                        <a:rPr lang="en-GB" sz="1200" u="none" cap="none" strike="noStrike">
                          <a:solidFill>
                            <a:schemeClr val="hlink"/>
                          </a:solidFill>
                          <a:uFill>
                            <a:noFill/>
                          </a:uFill>
                          <a:latin typeface="Helvetica Neue"/>
                          <a:ea typeface="Helvetica Neue"/>
                          <a:cs typeface="Helvetica Neue"/>
                          <a:sym typeface="Helvetica Neue"/>
                          <a:hlinkClick r:id="rId6"/>
                        </a:rPr>
                        <a:t>car or motorcycle insurance</a:t>
                      </a:r>
                      <a:r>
                        <a:rPr lang="en-GB" sz="1200" u="none" cap="none" strike="noStrike">
                          <a:latin typeface="Helvetica Neue"/>
                          <a:ea typeface="Helvetica Neue"/>
                          <a:cs typeface="Helvetica Neue"/>
                          <a:sym typeface="Helvetica Neue"/>
                        </a:rPr>
                        <a:t> saw the sharpest rise, with issues including delays in putting things right when a claim is made, and claims valuations.</a:t>
                      </a:r>
                      <a:endParaRPr sz="1200" u="none" cap="none" strike="noStrike">
                        <a:latin typeface="Helvetica Neue"/>
                        <a:ea typeface="Helvetica Neue"/>
                        <a:cs typeface="Helvetica Neue"/>
                        <a:sym typeface="Helvetica Neue"/>
                      </a:endParaRPr>
                    </a:p>
                    <a:p>
                      <a:pPr indent="0" lvl="0" marL="457200" marR="0" rtl="0" algn="l">
                        <a:lnSpc>
                          <a:spcPct val="100000"/>
                        </a:lnSpc>
                        <a:spcBef>
                          <a:spcPts val="33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These can be read in full by clicking the link on the left hand side.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97" name="Google Shape;297;g2e73d747159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98" name="Google Shape;298;g2e73d747159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299" name="Google Shape;299;g2e73d747159_0_0"/>
          <p:cNvPicPr preferRelativeResize="0"/>
          <p:nvPr/>
        </p:nvPicPr>
        <p:blipFill rotWithShape="1">
          <a:blip r:embed="rId7">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00" name="Google Shape;300;g2e73d747159_0_0"/>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301" name="Google Shape;301;g2e73d747159_0_0">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302" name="Google Shape;302;g2e73d747159_0_0">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03" name="Google Shape;303;g2e73d747159_0_0">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04" name="Google Shape;304;g2e73d747159_0_0">
            <a:hlinkClick r:id="rId15"/>
          </p:cNvPr>
          <p:cNvPicPr preferRelativeResize="0"/>
          <p:nvPr/>
        </p:nvPicPr>
        <p:blipFill rotWithShape="1">
          <a:blip r:embed="rId16">
            <a:alphaModFix/>
          </a:blip>
          <a:srcRect b="0" l="0" r="0" t="0"/>
          <a:stretch/>
        </p:blipFill>
        <p:spPr>
          <a:xfrm>
            <a:off x="9510661" y="135801"/>
            <a:ext cx="347070" cy="449706"/>
          </a:xfrm>
          <a:prstGeom prst="rect">
            <a:avLst/>
          </a:prstGeom>
          <a:noFill/>
          <a:ln>
            <a:noFill/>
          </a:ln>
        </p:spPr>
      </p:pic>
      <p:sp>
        <p:nvSpPr>
          <p:cNvPr id="305" name="Google Shape;305;g2e73d747159_0_0"/>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5</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10" name="Shape 310"/>
        <p:cNvGrpSpPr/>
        <p:nvPr/>
      </p:nvGrpSpPr>
      <p:grpSpPr>
        <a:xfrm>
          <a:off x="0" y="0"/>
          <a:ext cx="0" cy="0"/>
          <a:chOff x="0" y="0"/>
          <a:chExt cx="0" cy="0"/>
        </a:xfrm>
      </p:grpSpPr>
      <p:graphicFrame>
        <p:nvGraphicFramePr>
          <p:cNvPr id="311" name="Google Shape;311;g2e23fe5c7b3_0_19"/>
          <p:cNvGraphicFramePr/>
          <p:nvPr/>
        </p:nvGraphicFramePr>
        <p:xfrm>
          <a:off x="0" y="651694"/>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Charging Claims Management Companies and other professional representatives Consultation paper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29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FOS has launched a consultation to implement a fee for Claims Management Companies (CMCs) and other professional representatives.</a:t>
                      </a:r>
                      <a:br>
                        <a:rPr lang="en-GB" sz="1200" u="none" cap="none" strike="noStrike">
                          <a:latin typeface="Helvetica Neue"/>
                          <a:ea typeface="Helvetica Neue"/>
                          <a:cs typeface="Helvetica Neue"/>
                          <a:sym typeface="Helvetica Neue"/>
                        </a:rPr>
                      </a:b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In particular, This paper sets out how and why we propose to introduce a £250 fee for CMCs and other professional representatives, reducing to £75 for cases we determine in favour of the complainant, with the objective of ensuring that our case fee arrangement allocates an element of the costs of resolving cases to CMCs and other professional representatives who can derive benefit from our service.</a:t>
                      </a:r>
                      <a:br>
                        <a:rPr lang="en-GB" sz="1200" u="none" cap="none" strike="noStrike">
                          <a:latin typeface="Helvetica Neue"/>
                          <a:ea typeface="Helvetica Neue"/>
                          <a:cs typeface="Helvetica Neue"/>
                          <a:sym typeface="Helvetica Neue"/>
                        </a:rPr>
                      </a:b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We propose that where the £250 has been paid we will reduce the fee for the respondent firm by £175.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To be responded to by 4 July 2024. </a:t>
                      </a:r>
                      <a:br>
                        <a:rPr lang="en-GB" sz="1200" u="none" cap="none" strike="noStrike">
                          <a:latin typeface="Helvetica Neue"/>
                          <a:ea typeface="Helvetica Neue"/>
                          <a:cs typeface="Helvetica Neue"/>
                          <a:sym typeface="Helvetica Neue"/>
                        </a:rPr>
                      </a:b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Please email your response and any questions about this consultation to </a:t>
                      </a:r>
                      <a:r>
                        <a:rPr lang="en-GB" sz="1200" u="sng" cap="none" strike="noStrike">
                          <a:solidFill>
                            <a:schemeClr val="hlink"/>
                          </a:solidFill>
                          <a:latin typeface="Helvetica Neue"/>
                          <a:ea typeface="Helvetica Neue"/>
                          <a:cs typeface="Helvetica Neue"/>
                          <a:sym typeface="Helvetica Neue"/>
                          <a:hlinkClick r:id="rId4"/>
                        </a:rPr>
                        <a:t>consultations@financial‑ombudsman.org.uk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FCA regulatory Initiatives Grid</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29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new issue of Regulatory Initiative Grid is delayed due to general election.</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Following the Government announcement of the General Election on 4 July, the eighth edition of the Grid has been delayed. Members of the Financial Services Regulatory Initiatives Forum will consider when best to publish an update on the regulatory pipeline and initiatives later this year.</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12" name="Google Shape;312;g2e23fe5c7b3_0_1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13" name="Google Shape;313;g2e23fe5c7b3_0_19"/>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14" name="Google Shape;314;g2e23fe5c7b3_0_1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15" name="Google Shape;315;g2e23fe5c7b3_0_1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16" name="Google Shape;316;g2e23fe5c7b3_0_19"/>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17" name="Google Shape;317;g2e23fe5c7b3_0_19"/>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318" name="Google Shape;318;g2e23fe5c7b3_0_19">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319" name="Google Shape;319;g2e23fe5c7b3_0_19">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20" name="Google Shape;320;g2e23fe5c7b3_0_19">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21" name="Google Shape;321;g2e23fe5c7b3_0_19">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322" name="Google Shape;322;g2e23fe5c7b3_0_1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27" name="Shape 327"/>
        <p:cNvGrpSpPr/>
        <p:nvPr/>
      </p:nvGrpSpPr>
      <p:grpSpPr>
        <a:xfrm>
          <a:off x="0" y="0"/>
          <a:ext cx="0" cy="0"/>
          <a:chOff x="0" y="0"/>
          <a:chExt cx="0" cy="0"/>
        </a:xfrm>
      </p:grpSpPr>
      <p:graphicFrame>
        <p:nvGraphicFramePr>
          <p:cNvPr id="328" name="Google Shape;328;g2e23fe5c7b3_0_0"/>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regulated fees and levies: rates proposals for 2024/2</a:t>
                      </a:r>
                      <a:r>
                        <a:rPr lang="en-GB" sz="1100" u="sng" cap="none" strike="noStrike">
                          <a:solidFill>
                            <a:schemeClr val="hlink"/>
                          </a:solidFill>
                          <a:latin typeface="Arial"/>
                          <a:ea typeface="Arial"/>
                          <a:cs typeface="Arial"/>
                          <a:sym typeface="Arial"/>
                          <a:hlinkClick r:id="rId4"/>
                        </a:rPr>
                        <a:t>5</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29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has made changes to the FEE consultation based on feedback received. Inp articular, 29 May 2024 addendum: </a:t>
                      </a:r>
                      <a:endParaRPr sz="1200" u="none" cap="none" strike="noStrike">
                        <a:latin typeface="Helvetica Neue"/>
                        <a:ea typeface="Helvetica Neue"/>
                        <a:cs typeface="Helvetica Neue"/>
                        <a:sym typeface="Helvetica Neue"/>
                      </a:endParaRPr>
                    </a:p>
                    <a:p>
                      <a:pPr indent="0" lvl="0" marL="0" marR="0" rtl="0" algn="l">
                        <a:lnSpc>
                          <a:spcPct val="100000"/>
                        </a:lnSpc>
                        <a:spcBef>
                          <a:spcPts val="33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Following feedback, the FCA have expanded Table 3.3 in our CP to include other fee-blocks which weren't previously shown. See the addendum for further details.</a:t>
                      </a:r>
                      <a:r>
                        <a:rPr lang="en-GB" sz="1150" u="none" cap="none" strike="noStrike">
                          <a:highlight>
                            <a:srgbClr val="FFFFFF"/>
                          </a:highlight>
                          <a:latin typeface="Verdana"/>
                          <a:ea typeface="Verdana"/>
                          <a:cs typeface="Verdana"/>
                          <a:sym typeface="Verdana"/>
                        </a:rPr>
                        <a:t>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Read and familiarise yourself with the Addendum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55552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Preparing your firm's financial information | FCA</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30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2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Preparing your firm's financial information both for new firms and VoP</a:t>
                      </a:r>
                      <a:endParaRPr sz="1200" u="none" cap="none" strike="noStrike">
                        <a:latin typeface="Helvetica Neue"/>
                        <a:ea typeface="Helvetica Neue"/>
                        <a:cs typeface="Helvetica Neue"/>
                        <a:sym typeface="Helvetica Neue"/>
                      </a:endParaRPr>
                    </a:p>
                    <a:p>
                      <a:pPr indent="0" lvl="0" marL="0" marR="0" rtl="0" algn="l">
                        <a:lnSpc>
                          <a:spcPct val="140000"/>
                        </a:lnSpc>
                        <a:spcBef>
                          <a:spcPts val="2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are improving the way they collect financial information at the gateway. On the Authorisations webpage, in </a:t>
                      </a:r>
                      <a:r>
                        <a:rPr lang="en-GB" sz="1200" u="none" cap="none" strike="noStrike">
                          <a:solidFill>
                            <a:schemeClr val="hlink"/>
                          </a:solidFill>
                          <a:uFill>
                            <a:noFill/>
                          </a:uFill>
                          <a:latin typeface="Helvetica Neue"/>
                          <a:ea typeface="Helvetica Neue"/>
                          <a:cs typeface="Helvetica Neue"/>
                          <a:sym typeface="Helvetica Neue"/>
                          <a:hlinkClick r:id="rId6"/>
                        </a:rPr>
                        <a:t>preparing your firm’s financial information</a:t>
                      </a:r>
                      <a:r>
                        <a:rPr lang="en-GB" sz="1200" u="none" cap="none" strike="noStrike">
                          <a:latin typeface="Helvetica Neue"/>
                          <a:ea typeface="Helvetica Neue"/>
                          <a:cs typeface="Helvetica Neue"/>
                          <a:sym typeface="Helvetica Neue"/>
                        </a:rPr>
                        <a:t>, you can now find a new template, available to Wholesale firms.</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You can download this template and use it when you submit your firm’s financial information, as part of your application. The aim is to improve firms’ experience when applying for authorisation, by preventing unnecessary later requests for baseline financial information. Please note that this template does not replace the financial questions in other forms you need to submit with your application.</a:t>
                      </a:r>
                      <a:endParaRPr sz="1000" u="none" cap="none" strike="noStrike">
                        <a:latin typeface="Verdana"/>
                        <a:ea typeface="Verdana"/>
                        <a:cs typeface="Verdana"/>
                        <a:sym typeface="Verdana"/>
                      </a:endParaRPr>
                    </a:p>
                    <a:p>
                      <a:pPr indent="0" lvl="0" marL="0" marR="0" rtl="0" algn="l">
                        <a:lnSpc>
                          <a:spcPct val="100000"/>
                        </a:lnSpc>
                        <a:spcBef>
                          <a:spcPts val="11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29" name="Google Shape;329;g2e23fe5c7b3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30" name="Google Shape;330;g2e23fe5c7b3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31" name="Google Shape;331;g2e23fe5c7b3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32" name="Google Shape;332;g2e23fe5c7b3_0_0"/>
          <p:cNvSpPr txBox="1"/>
          <p:nvPr/>
        </p:nvSpPr>
        <p:spPr>
          <a:xfrm>
            <a:off x="11514677" y="6593008"/>
            <a:ext cx="347100" cy="4497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33" name="Google Shape;333;g2e23fe5c7b3_0_0"/>
          <p:cNvPicPr preferRelativeResize="0"/>
          <p:nvPr/>
        </p:nvPicPr>
        <p:blipFill rotWithShape="1">
          <a:blip r:embed="rId7">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34" name="Google Shape;334;g2e23fe5c7b3_0_0"/>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335" name="Google Shape;335;g2e23fe5c7b3_0_0">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336" name="Google Shape;336;g2e23fe5c7b3_0_0">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37" name="Google Shape;337;g2e23fe5c7b3_0_0">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38" name="Google Shape;338;g2e23fe5c7b3_0_0">
            <a:hlinkClick r:id="rId15"/>
          </p:cNvPr>
          <p:cNvPicPr preferRelativeResize="0"/>
          <p:nvPr/>
        </p:nvPicPr>
        <p:blipFill rotWithShape="1">
          <a:blip r:embed="rId16">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43" name="Shape 343"/>
        <p:cNvGrpSpPr/>
        <p:nvPr/>
      </p:nvGrpSpPr>
      <p:grpSpPr>
        <a:xfrm>
          <a:off x="0" y="0"/>
          <a:ext cx="0" cy="0"/>
          <a:chOff x="0" y="0"/>
          <a:chExt cx="0" cy="0"/>
        </a:xfrm>
      </p:grpSpPr>
      <p:graphicFrame>
        <p:nvGraphicFramePr>
          <p:cNvPr id="344" name="Google Shape;344;g2e23fe5c7b3_0_52"/>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Financial Resilience</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30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Whilst not applicable to most insurance intermediaries, the FCA has issued a reminder to firms to prepare to the new rules surrounding financial resilience. </a:t>
                      </a:r>
                      <a:endParaRPr sz="1200" u="none" cap="none" strike="noStrike">
                        <a:latin typeface="Helvetica Neue"/>
                        <a:ea typeface="Helvetica Neue"/>
                        <a:cs typeface="Helvetica Neue"/>
                        <a:sym typeface="Helvetica Neue"/>
                      </a:endParaRPr>
                    </a:p>
                    <a:p>
                      <a:pPr indent="0" lvl="0" marL="0" marR="0" rtl="0" algn="l">
                        <a:lnSpc>
                          <a:spcPct val="100000"/>
                        </a:lnSpc>
                        <a:spcBef>
                          <a:spcPts val="33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new rules come into force in 10 months and will be applicable to insurers and enhanced SMCR firms.</a:t>
                      </a:r>
                      <a:r>
                        <a:rPr lang="en-GB" sz="1150" u="none" cap="none" strike="noStrike">
                          <a:highlight>
                            <a:srgbClr val="FFFFFF"/>
                          </a:highlight>
                          <a:latin typeface="Verdana"/>
                          <a:ea typeface="Verdana"/>
                          <a:cs typeface="Verdana"/>
                          <a:sym typeface="Verdana"/>
                        </a:rPr>
                        <a:t>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Read and familiarise yourself with the Addendum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55552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FCA - Multi-Factor Authentication</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30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4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Security is at the heart of our Technology and Data platforms. With this in mind, we’re making changes to improve and speed up how we verify callers to our Supervision Hub.</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From mid-June 2024, callers will need to verify using a one-time passcode sent by text message. The changes align our phone verification process with multi-factor authentication which was rolled out for FCA systems last year.</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11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There are a number of useful guides and videos on the FCA website, click the link on the left hand side of this slide.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45" name="Google Shape;345;g2e23fe5c7b3_0_52"/>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46" name="Google Shape;346;g2e23fe5c7b3_0_52"/>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47" name="Google Shape;347;g2e23fe5c7b3_0_52"/>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48" name="Google Shape;348;g2e23fe5c7b3_0_52"/>
          <p:cNvSpPr txBox="1"/>
          <p:nvPr/>
        </p:nvSpPr>
        <p:spPr>
          <a:xfrm>
            <a:off x="11514677" y="6593008"/>
            <a:ext cx="347100" cy="4497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49" name="Google Shape;349;g2e23fe5c7b3_0_52"/>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50" name="Google Shape;350;g2e23fe5c7b3_0_52"/>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351" name="Google Shape;351;g2e23fe5c7b3_0_52">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352" name="Google Shape;352;g2e23fe5c7b3_0_52">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53" name="Google Shape;353;g2e23fe5c7b3_0_52">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54" name="Google Shape;354;g2e23fe5c7b3_0_52">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59" name="Shape 359"/>
        <p:cNvGrpSpPr/>
        <p:nvPr/>
      </p:nvGrpSpPr>
      <p:grpSpPr>
        <a:xfrm>
          <a:off x="0" y="0"/>
          <a:ext cx="0" cy="0"/>
          <a:chOff x="0" y="0"/>
          <a:chExt cx="0" cy="0"/>
        </a:xfrm>
      </p:grpSpPr>
      <p:graphicFrame>
        <p:nvGraphicFramePr>
          <p:cNvPr id="360" name="Google Shape;360;g2e0bafb13c2_0_16"/>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Firms to recommence GAP insurance sales following FCA action</a:t>
                      </a:r>
                      <a:endParaRPr sz="2300" u="none" cap="none" strike="noStrike">
                        <a:highlight>
                          <a:srgbClr val="FFFFFF"/>
                        </a:highlight>
                        <a:latin typeface="Verdana"/>
                        <a:ea typeface="Verdana"/>
                        <a:cs typeface="Verdana"/>
                        <a:sym typeface="Verdana"/>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21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that have resumed sales of GAP insurance have done so with materially lower levels of commission being paid out to those selling GAP, improving value for customers.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Following this action, customers purchasing GAP insurance can expect to receive better value cover which is suited to their needs, and receive better outcomes.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has agreed that the following firms can recommence selling GAP insurance:  </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150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Fortegra Europe Insurance Company Ltd</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Motors Insurance Company Ltd </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Amtrust Europe Ltd</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Financial &amp; Legal Insurance Company Limited </a:t>
                      </a:r>
                      <a:endParaRPr sz="1200" u="none" cap="none" strike="noStrike">
                        <a:latin typeface="Helvetica Neue"/>
                        <a:ea typeface="Helvetica Neue"/>
                        <a:cs typeface="Helvetica Neue"/>
                        <a:sym typeface="Helvetica Neue"/>
                      </a:endParaRPr>
                    </a:p>
                    <a:p>
                      <a:pPr indent="0" lvl="0" marL="457200" marR="0" rtl="0" algn="l">
                        <a:lnSpc>
                          <a:spcPct val="100000"/>
                        </a:lnSpc>
                        <a:spcBef>
                          <a:spcPts val="15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To restart sales, firms need to demonstrate that their GAP products provide fair value to customers, in line with FCA rules.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61" name="Google Shape;361;g2e0bafb13c2_0_16"/>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62" name="Google Shape;362;g2e0bafb13c2_0_16"/>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363" name="Google Shape;363;g2e0bafb13c2_0_16"/>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64" name="Google Shape;364;g2e0bafb13c2_0_16"/>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365" name="Google Shape;365;g2e0bafb13c2_0_16">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366" name="Google Shape;366;g2e0bafb13c2_0_16">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67" name="Google Shape;367;g2e0bafb13c2_0_16">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68" name="Google Shape;368;g2e0bafb13c2_0_16">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369" name="Google Shape;369;g2e0bafb13c2_0_16"/>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5</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74" name="Shape 374"/>
        <p:cNvGrpSpPr/>
        <p:nvPr/>
      </p:nvGrpSpPr>
      <p:grpSpPr>
        <a:xfrm>
          <a:off x="0" y="0"/>
          <a:ext cx="0" cy="0"/>
          <a:chOff x="0" y="0"/>
          <a:chExt cx="0" cy="0"/>
        </a:xfrm>
      </p:grpSpPr>
      <p:graphicFrame>
        <p:nvGraphicFramePr>
          <p:cNvPr id="375" name="Google Shape;375;g2e0bafb13c2_0_0"/>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Change to the FCA Handbook</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For the insurance sector, there are no material changes to note, however firms should be aware that the FCA is looking to introduce annual consultation on TC and qualification requirements.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Read the Handbook Notes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FCA Update Information on Closed Products following 16th May Dear CEO Letter</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24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should carefully consider the FCA definition of ‘closed books’ and in turn, appropriately document the internal decisions.</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must take action before the 31 July 2024 deadline.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76" name="Google Shape;376;g2e0bafb13c2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77" name="Google Shape;377;g2e0bafb13c2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78" name="Google Shape;378;g2e0bafb13c2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79" name="Google Shape;379;g2e0bafb13c2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80" name="Google Shape;380;g2e0bafb13c2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81" name="Google Shape;381;g2e0bafb13c2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382" name="Google Shape;382;g2e0bafb13c2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383" name="Google Shape;383;g2e0bafb13c2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84" name="Google Shape;384;g2e0bafb13c2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85" name="Google Shape;385;g2e0bafb13c2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386" name="Google Shape;386;g2e0bafb13c2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8" name="Shape 98"/>
        <p:cNvGrpSpPr/>
        <p:nvPr/>
      </p:nvGrpSpPr>
      <p:grpSpPr>
        <a:xfrm>
          <a:off x="0" y="0"/>
          <a:ext cx="0" cy="0"/>
          <a:chOff x="0" y="0"/>
          <a:chExt cx="0" cy="0"/>
        </a:xfrm>
      </p:grpSpPr>
      <p:grpSp>
        <p:nvGrpSpPr>
          <p:cNvPr id="99" name="Google Shape;99;p6"/>
          <p:cNvGrpSpPr/>
          <p:nvPr/>
        </p:nvGrpSpPr>
        <p:grpSpPr>
          <a:xfrm>
            <a:off x="2976884" y="2278373"/>
            <a:ext cx="7919331" cy="478458"/>
            <a:chOff x="3204617" y="-479206"/>
            <a:chExt cx="8729421" cy="527401"/>
          </a:xfrm>
        </p:grpSpPr>
        <p:sp>
          <p:nvSpPr>
            <p:cNvPr id="100" name="Google Shape;100;p6">
              <a:hlinkClick action="ppaction://hlinksldjump" r:id="rId3"/>
            </p:cNvPr>
            <p:cNvSpPr/>
            <p:nvPr/>
          </p:nvSpPr>
          <p:spPr>
            <a:xfrm>
              <a:off x="3885338" y="-479206"/>
              <a:ext cx="8048700" cy="527400"/>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sng" cap="none" strike="noStrike">
                  <a:solidFill>
                    <a:srgbClr val="4E4E4E"/>
                  </a:solidFill>
                  <a:latin typeface="Helvetica Neue"/>
                  <a:ea typeface="Helvetica Neue"/>
                  <a:cs typeface="Helvetica Neue"/>
                  <a:sym typeface="Helvetica Neue"/>
                  <a:hlinkClick action="ppaction://hlinksldjump" r:id="rId4">
                    <a:extLst>
                      <a:ext uri="{A12FA001-AC4F-418D-AE19-62706E023703}">
                        <ahyp:hlinkClr val="tx"/>
                      </a:ext>
                    </a:extLst>
                  </a:hlinkClick>
                </a:rPr>
                <a:t>Regulatory Updates – Legal (General)</a:t>
              </a:r>
              <a:endParaRPr b="0" i="0" sz="1995" u="none" cap="none" strike="noStrike">
                <a:solidFill>
                  <a:srgbClr val="4E4E4E"/>
                </a:solidFill>
                <a:latin typeface="Helvetica Neue"/>
                <a:ea typeface="Helvetica Neue"/>
                <a:cs typeface="Helvetica Neue"/>
                <a:sym typeface="Helvetica Neue"/>
              </a:endParaRPr>
            </a:p>
          </p:txBody>
        </p:sp>
        <p:sp>
          <p:nvSpPr>
            <p:cNvPr id="101" name="Google Shape;101;p6"/>
            <p:cNvSpPr/>
            <p:nvPr/>
          </p:nvSpPr>
          <p:spPr>
            <a:xfrm>
              <a:off x="3204617" y="-479205"/>
              <a:ext cx="527400" cy="5274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1" i="0" lang="en-GB" sz="1995" u="none" cap="none" strike="noStrike">
                  <a:solidFill>
                    <a:srgbClr val="DDB000"/>
                  </a:solidFill>
                  <a:latin typeface="Helvetica Neue"/>
                  <a:ea typeface="Helvetica Neue"/>
                  <a:cs typeface="Helvetica Neue"/>
                  <a:sym typeface="Helvetica Neue"/>
                </a:rPr>
                <a:t>2</a:t>
              </a:r>
              <a:endParaRPr b="0" i="0" sz="1400" u="none" cap="none" strike="noStrike">
                <a:solidFill>
                  <a:srgbClr val="000000"/>
                </a:solidFill>
                <a:latin typeface="Helvetica Neue"/>
                <a:ea typeface="Helvetica Neue"/>
                <a:cs typeface="Helvetica Neue"/>
                <a:sym typeface="Helvetica Neue"/>
              </a:endParaRPr>
            </a:p>
          </p:txBody>
        </p:sp>
      </p:grpSp>
      <p:grpSp>
        <p:nvGrpSpPr>
          <p:cNvPr id="102" name="Google Shape;102;p6"/>
          <p:cNvGrpSpPr/>
          <p:nvPr/>
        </p:nvGrpSpPr>
        <p:grpSpPr>
          <a:xfrm>
            <a:off x="3007227" y="3556968"/>
            <a:ext cx="7839955" cy="507070"/>
            <a:chOff x="4353454" y="-231037"/>
            <a:chExt cx="8642326" cy="558966"/>
          </a:xfrm>
        </p:grpSpPr>
        <p:sp>
          <p:nvSpPr>
            <p:cNvPr id="103" name="Google Shape;103;p6">
              <a:hlinkClick action="ppaction://hlinksldjump" r:id="rId5"/>
            </p:cNvPr>
            <p:cNvSpPr/>
            <p:nvPr/>
          </p:nvSpPr>
          <p:spPr>
            <a:xfrm>
              <a:off x="4947080" y="-199471"/>
              <a:ext cx="8048700" cy="527400"/>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sng" cap="none" strike="noStrike">
                  <a:solidFill>
                    <a:srgbClr val="4E4E4E"/>
                  </a:solidFill>
                  <a:latin typeface="Helvetica Neue"/>
                  <a:ea typeface="Helvetica Neue"/>
                  <a:cs typeface="Helvetica Neue"/>
                  <a:sym typeface="Helvetica Neue"/>
                </a:rPr>
                <a:t>Regulatory Updates – Others</a:t>
              </a:r>
              <a:endParaRPr b="0" i="0" sz="1995" u="none" cap="none" strike="noStrike">
                <a:solidFill>
                  <a:srgbClr val="4E4E4E"/>
                </a:solidFill>
                <a:latin typeface="Helvetica Neue"/>
                <a:ea typeface="Helvetica Neue"/>
                <a:cs typeface="Helvetica Neue"/>
                <a:sym typeface="Helvetica Neue"/>
              </a:endParaRPr>
            </a:p>
          </p:txBody>
        </p:sp>
        <p:sp>
          <p:nvSpPr>
            <p:cNvPr id="104" name="Google Shape;104;p6"/>
            <p:cNvSpPr/>
            <p:nvPr/>
          </p:nvSpPr>
          <p:spPr>
            <a:xfrm>
              <a:off x="4353454" y="-231037"/>
              <a:ext cx="527400" cy="5274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1" i="0" lang="en-GB" sz="1995" u="none" cap="none" strike="noStrike">
                  <a:solidFill>
                    <a:srgbClr val="DDB000"/>
                  </a:solidFill>
                  <a:latin typeface="Helvetica Neue"/>
                  <a:ea typeface="Helvetica Neue"/>
                  <a:cs typeface="Helvetica Neue"/>
                  <a:sym typeface="Helvetica Neue"/>
                </a:rPr>
                <a:t>3</a:t>
              </a:r>
              <a:endParaRPr b="0" i="0" sz="1400" u="none" cap="none" strike="noStrike">
                <a:solidFill>
                  <a:srgbClr val="000000"/>
                </a:solidFill>
                <a:latin typeface="Helvetica Neue"/>
                <a:ea typeface="Helvetica Neue"/>
                <a:cs typeface="Helvetica Neue"/>
                <a:sym typeface="Helvetica Neue"/>
              </a:endParaRPr>
            </a:p>
          </p:txBody>
        </p:sp>
      </p:grpSp>
      <p:grpSp>
        <p:nvGrpSpPr>
          <p:cNvPr id="105" name="Google Shape;105;p6"/>
          <p:cNvGrpSpPr/>
          <p:nvPr/>
        </p:nvGrpSpPr>
        <p:grpSpPr>
          <a:xfrm>
            <a:off x="2976878" y="999731"/>
            <a:ext cx="7918809" cy="478451"/>
            <a:chOff x="4319999" y="1193248"/>
            <a:chExt cx="8729250" cy="527418"/>
          </a:xfrm>
        </p:grpSpPr>
        <p:sp>
          <p:nvSpPr>
            <p:cNvPr id="106" name="Google Shape;106;p6">
              <a:hlinkClick action="ppaction://hlinksldjump" r:id="rId6"/>
            </p:cNvPr>
            <p:cNvSpPr/>
            <p:nvPr/>
          </p:nvSpPr>
          <p:spPr>
            <a:xfrm>
              <a:off x="5000624" y="1193248"/>
              <a:ext cx="8048625" cy="527417"/>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sng" cap="none" strike="noStrike">
                  <a:solidFill>
                    <a:srgbClr val="4E4E4E"/>
                  </a:solidFill>
                  <a:latin typeface="Helvetica Neue"/>
                  <a:ea typeface="Helvetica Neue"/>
                  <a:cs typeface="Helvetica Neue"/>
                  <a:sym typeface="Helvetica Neue"/>
                  <a:hlinkClick action="ppaction://hlinksldjump" r:id="rId7">
                    <a:extLst>
                      <a:ext uri="{A12FA001-AC4F-418D-AE19-62706E023703}">
                        <ahyp:hlinkClr val="tx"/>
                      </a:ext>
                    </a:extLst>
                  </a:hlinkClick>
                </a:rPr>
                <a:t>Regulatory Updates – FCA (General)</a:t>
              </a:r>
              <a:endParaRPr b="0" i="0" sz="1995" u="none" cap="none" strike="noStrike">
                <a:solidFill>
                  <a:srgbClr val="4E4E4E"/>
                </a:solidFill>
                <a:latin typeface="Helvetica Neue"/>
                <a:ea typeface="Helvetica Neue"/>
                <a:cs typeface="Helvetica Neue"/>
                <a:sym typeface="Helvetica Neue"/>
              </a:endParaRPr>
            </a:p>
          </p:txBody>
        </p:sp>
        <p:sp>
          <p:nvSpPr>
            <p:cNvPr id="107" name="Google Shape;107;p6"/>
            <p:cNvSpPr/>
            <p:nvPr/>
          </p:nvSpPr>
          <p:spPr>
            <a:xfrm>
              <a:off x="4319999" y="1193249"/>
              <a:ext cx="527417" cy="527417"/>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1" i="0" lang="en-GB" sz="1995" u="none" cap="none" strike="noStrike">
                  <a:solidFill>
                    <a:srgbClr val="DDB000"/>
                  </a:solidFill>
                  <a:latin typeface="Helvetica Neue"/>
                  <a:ea typeface="Helvetica Neue"/>
                  <a:cs typeface="Helvetica Neue"/>
                  <a:sym typeface="Helvetica Neue"/>
                </a:rPr>
                <a:t>1</a:t>
              </a:r>
              <a:endParaRPr b="0" i="0" sz="1400" u="none" cap="none" strike="noStrike">
                <a:solidFill>
                  <a:srgbClr val="000000"/>
                </a:solidFill>
                <a:latin typeface="Helvetica Neue"/>
                <a:ea typeface="Helvetica Neue"/>
                <a:cs typeface="Helvetica Neue"/>
                <a:sym typeface="Helvetica Neue"/>
              </a:endParaRPr>
            </a:p>
          </p:txBody>
        </p:sp>
      </p:grpSp>
      <p:sp>
        <p:nvSpPr>
          <p:cNvPr id="108" name="Google Shape;108;p6"/>
          <p:cNvSpPr/>
          <p:nvPr/>
        </p:nvSpPr>
        <p:spPr>
          <a:xfrm>
            <a:off x="0" y="91"/>
            <a:ext cx="2976878" cy="685782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DFB200"/>
                </a:solidFill>
                <a:latin typeface="Helvetica Neue"/>
                <a:ea typeface="Helvetica Neue"/>
                <a:cs typeface="Helvetica Neue"/>
                <a:sym typeface="Helvetica Neue"/>
              </a:rPr>
              <a:t>2024</a:t>
            </a:r>
            <a:endParaRPr b="0" i="0" sz="1400" u="none" cap="none" strike="noStrike">
              <a:solidFill>
                <a:srgbClr val="000000"/>
              </a:solidFill>
              <a:latin typeface="Helvetica Neue"/>
              <a:ea typeface="Helvetica Neue"/>
              <a:cs typeface="Helvetica Neue"/>
              <a:sym typeface="Helvetica Neue"/>
            </a:endParaRPr>
          </a:p>
        </p:txBody>
      </p:sp>
      <p:sp>
        <p:nvSpPr>
          <p:cNvPr id="109" name="Google Shape;109;p6"/>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110" name="Google Shape;110;p6"/>
          <p:cNvPicPr preferRelativeResize="0"/>
          <p:nvPr/>
        </p:nvPicPr>
        <p:blipFill rotWithShape="1">
          <a:blip r:embed="rId8">
            <a:alphaModFix/>
          </a:blip>
          <a:srcRect b="0" l="0" r="0" t="0"/>
          <a:stretch/>
        </p:blipFill>
        <p:spPr>
          <a:xfrm>
            <a:off x="354785" y="73771"/>
            <a:ext cx="921877" cy="504171"/>
          </a:xfrm>
          <a:prstGeom prst="rect">
            <a:avLst/>
          </a:prstGeom>
          <a:noFill/>
          <a:ln>
            <a:noFill/>
          </a:ln>
        </p:spPr>
      </p:pic>
      <p:sp>
        <p:nvSpPr>
          <p:cNvPr id="111" name="Google Shape;111;p6"/>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50"/>
              <a:buFont typeface="Arial"/>
              <a:buNone/>
            </a:pPr>
            <a:r>
              <a:rPr b="1" i="0" lang="en-GB" sz="1950" u="none" cap="none" strike="noStrike">
                <a:solidFill>
                  <a:srgbClr val="4E4E4E"/>
                </a:solidFill>
                <a:latin typeface="Helvetica Neue"/>
                <a:ea typeface="Helvetica Neue"/>
                <a:cs typeface="Helvetica Neue"/>
                <a:sym typeface="Helvetica Neue"/>
              </a:rPr>
              <a:t>REGULATORY UPDATE</a:t>
            </a:r>
            <a:r>
              <a:rPr b="1" i="0" lang="en-GB" sz="1950"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112" name="Google Shape;112;p6"/>
          <p:cNvPicPr preferRelativeResize="0"/>
          <p:nvPr/>
        </p:nvPicPr>
        <p:blipFill rotWithShape="1">
          <a:blip r:embed="rId9">
            <a:alphaModFix/>
          </a:blip>
          <a:srcRect b="0" l="0" r="0" t="0"/>
          <a:stretch/>
        </p:blipFill>
        <p:spPr>
          <a:xfrm>
            <a:off x="10087785" y="154104"/>
            <a:ext cx="656636" cy="343507"/>
          </a:xfrm>
          <a:prstGeom prst="rect">
            <a:avLst/>
          </a:prstGeom>
          <a:noFill/>
          <a:ln>
            <a:noFill/>
          </a:ln>
        </p:spPr>
      </p:pic>
      <p:pic>
        <p:nvPicPr>
          <p:cNvPr descr="Logo&#10;&#10;Description automatically generated" id="113" name="Google Shape;113;p6">
            <a:hlinkClick r:id="rId10"/>
          </p:cNvPr>
          <p:cNvPicPr preferRelativeResize="0"/>
          <p:nvPr/>
        </p:nvPicPr>
        <p:blipFill rotWithShape="1">
          <a:blip r:embed="rId11">
            <a:alphaModFix/>
          </a:blip>
          <a:srcRect b="0" l="0" r="0" t="0"/>
          <a:stretch/>
        </p:blipFill>
        <p:spPr>
          <a:xfrm>
            <a:off x="10970758" y="233685"/>
            <a:ext cx="203059" cy="184344"/>
          </a:xfrm>
          <a:prstGeom prst="rect">
            <a:avLst/>
          </a:prstGeom>
          <a:noFill/>
          <a:ln>
            <a:noFill/>
          </a:ln>
        </p:spPr>
      </p:pic>
      <p:pic>
        <p:nvPicPr>
          <p:cNvPr descr="A dark room&#10;&#10;Description automatically generated" id="114" name="Google Shape;114;p6">
            <a:hlinkClick r:id="rId12"/>
          </p:cNvPr>
          <p:cNvPicPr preferRelativeResize="0"/>
          <p:nvPr/>
        </p:nvPicPr>
        <p:blipFill rotWithShape="1">
          <a:blip r:embed="rId13">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15" name="Google Shape;115;p6">
            <a:hlinkClick r:id="rId14"/>
          </p:cNvPr>
          <p:cNvPicPr preferRelativeResize="0"/>
          <p:nvPr/>
        </p:nvPicPr>
        <p:blipFill rotWithShape="1">
          <a:blip r:embed="rId15">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16" name="Google Shape;116;p6">
            <a:hlinkClick r:id="rId16"/>
          </p:cNvPr>
          <p:cNvPicPr preferRelativeResize="0"/>
          <p:nvPr/>
        </p:nvPicPr>
        <p:blipFill rotWithShape="1">
          <a:blip r:embed="rId17">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91" name="Shape 391"/>
        <p:cNvGrpSpPr/>
        <p:nvPr/>
      </p:nvGrpSpPr>
      <p:grpSpPr>
        <a:xfrm>
          <a:off x="0" y="0"/>
          <a:ext cx="0" cy="0"/>
          <a:chOff x="0" y="0"/>
          <a:chExt cx="0" cy="0"/>
        </a:xfrm>
      </p:grpSpPr>
      <p:graphicFrame>
        <p:nvGraphicFramePr>
          <p:cNvPr id="392" name="Google Shape;392;g2de6ffa2b97_0_49"/>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'Finfluencers’ charged for promoting unauthorised trading scheme</a:t>
                      </a:r>
                      <a:endParaRPr sz="2300" u="none" cap="none" strike="noStrike">
                        <a:highlight>
                          <a:srgbClr val="FFFFFF"/>
                        </a:highlight>
                        <a:latin typeface="Verdana"/>
                        <a:ea typeface="Verdana"/>
                        <a:cs typeface="Verdana"/>
                        <a:sym typeface="Verdana"/>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16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9565"/>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News this week that several reality TV stars have been charged with allegedly providing advice on buying and selling contracts for difference (CFDs) when they were not authorised to do so. </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CFDs are a high-risk investment product used to bet on the price of an asset, in this case, the price of foreign currencies. It is also alleged that they were paid to promote the Instagram account at the heart of the case. </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need to be mindful of where they use influencers, and indeed influencers too, that they are not undertaking a regulated activity. </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clarified its expectations for when firms and others, such as influencers, use social media to communicate financial promotions and address emerging consumer harm arising from the use of social media. </a:t>
                      </a:r>
                      <a:endParaRPr sz="1200" u="none" cap="none" strike="noStrike">
                        <a:latin typeface="Helvetica Neue"/>
                        <a:ea typeface="Helvetica Neue"/>
                        <a:cs typeface="Helvetica Neue"/>
                        <a:sym typeface="Helvetica Neue"/>
                      </a:endParaRPr>
                    </a:p>
                    <a:p>
                      <a:pPr indent="0" lvl="0" marL="457200" marR="0" rtl="0" algn="l">
                        <a:lnSpc>
                          <a:spcPct val="100000"/>
                        </a:lnSpc>
                        <a:spcBef>
                          <a:spcPts val="14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914400" marR="0" rtl="0" algn="l">
                        <a:lnSpc>
                          <a:spcPct val="109565"/>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If you need any help understanding or implementing these rules please get in touch with one of the team today, we'd love to help you.</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93" name="Google Shape;393;g2de6ffa2b97_0_4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94" name="Google Shape;394;g2de6ffa2b97_0_4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395" name="Google Shape;395;g2de6ffa2b97_0_49"/>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96" name="Google Shape;396;g2de6ffa2b97_0_49"/>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397" name="Google Shape;397;g2de6ffa2b97_0_49">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398" name="Google Shape;398;g2de6ffa2b97_0_49">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99" name="Google Shape;399;g2de6ffa2b97_0_49">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00" name="Google Shape;400;g2de6ffa2b97_0_49">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401" name="Google Shape;401;g2de6ffa2b97_0_49"/>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5</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06" name="Shape 406"/>
        <p:cNvGrpSpPr/>
        <p:nvPr/>
      </p:nvGrpSpPr>
      <p:grpSpPr>
        <a:xfrm>
          <a:off x="0" y="0"/>
          <a:ext cx="0" cy="0"/>
          <a:chOff x="0" y="0"/>
          <a:chExt cx="0" cy="0"/>
        </a:xfrm>
      </p:grpSpPr>
      <p:graphicFrame>
        <p:nvGraphicFramePr>
          <p:cNvPr id="407" name="Google Shape;407;g2da0a711ec1_0_78"/>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‘Dear CEO’ Letter</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16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letter focuses on the next deadline of the Consumer Duty for closed products and services by 31 July 2024. The 'Dear CEO' Letter outlines the areas that firms need to focus on. The letter sets out the actions firms need to take which can be broadly summed up as follows;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140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gaps in firms’ customer data</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fair value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treatment of consumers with characteristics of vulnerability</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gone-away or disengaged customers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vested contractual rights</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If firms do not have closed products, they need to acknowledge it internally and file it away.</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must take action before the 31 July 2024 deadline.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FCA Authorisations operating service metrics 2023/24 Q4</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15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performance shows 10 metrics are green, 6 are amber and none are red.</a:t>
                      </a:r>
                      <a:endParaRPr sz="1200" u="none" cap="none" strike="noStrike">
                        <a:latin typeface="Helvetica Neue"/>
                        <a:ea typeface="Helvetica Neue"/>
                        <a:cs typeface="Helvetica Neue"/>
                        <a:sym typeface="Helvetica Neue"/>
                      </a:endParaRPr>
                    </a:p>
                    <a:p>
                      <a:pPr indent="0" lvl="0" marL="0" marR="0" rtl="0" algn="l">
                        <a:lnSpc>
                          <a:spcPct val="115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98.1% of applications across all metric areas were determined within the statutory deadline.</a:t>
                      </a:r>
                      <a:endParaRPr sz="1200" u="none" cap="none" strike="noStrike">
                        <a:latin typeface="Helvetica Neue"/>
                        <a:ea typeface="Helvetica Neue"/>
                        <a:cs typeface="Helvetica Neue"/>
                        <a:sym typeface="Helvetica Neue"/>
                      </a:endParaRPr>
                    </a:p>
                    <a:p>
                      <a:pPr indent="0" lvl="0" marL="0" marR="0" rtl="0" algn="l">
                        <a:lnSpc>
                          <a:spcPct val="115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regulator will publish our performance for the first quarter of 2024/25 in August 2024.</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08" name="Google Shape;408;g2da0a711ec1_0_7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09" name="Google Shape;409;g2da0a711ec1_0_78"/>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10" name="Google Shape;410;g2da0a711ec1_0_7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411" name="Google Shape;411;g2da0a711ec1_0_78"/>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412" name="Google Shape;412;g2da0a711ec1_0_78"/>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13" name="Google Shape;413;g2da0a711ec1_0_78"/>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14" name="Google Shape;414;g2da0a711ec1_0_78">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15" name="Google Shape;415;g2da0a711ec1_0_78">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16" name="Google Shape;416;g2da0a711ec1_0_78">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17" name="Google Shape;417;g2da0a711ec1_0_78">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418" name="Google Shape;418;g2da0a711ec1_0_78"/>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23" name="Shape 423"/>
        <p:cNvGrpSpPr/>
        <p:nvPr/>
      </p:nvGrpSpPr>
      <p:grpSpPr>
        <a:xfrm>
          <a:off x="0" y="0"/>
          <a:ext cx="0" cy="0"/>
          <a:chOff x="0" y="0"/>
          <a:chExt cx="0" cy="0"/>
        </a:xfrm>
      </p:grpSpPr>
      <p:graphicFrame>
        <p:nvGraphicFramePr>
          <p:cNvPr id="424" name="Google Shape;424;g2de6ffa2b97_0_99"/>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Office of Financial Sanctions Implementation (OFSI) published a new set of Frequently Asked Questions (FAQs).</a:t>
                      </a:r>
                      <a:r>
                        <a:rPr lang="en-GB" sz="1350" u="none" cap="none" strike="noStrike">
                          <a:solidFill>
                            <a:srgbClr val="1A1A1A"/>
                          </a:solidFill>
                          <a:highlight>
                            <a:srgbClr val="F7F8FA"/>
                          </a:highlight>
                          <a:latin typeface="Times New Roman"/>
                          <a:ea typeface="Times New Roman"/>
                          <a:cs typeface="Times New Roman"/>
                          <a:sym typeface="Times New Roman"/>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FAQs provide short-form guidance and technical information on financial sanctions.</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Via an accompanying blog (</a:t>
                      </a:r>
                      <a:r>
                        <a:rPr lang="en-GB" sz="1200" u="sng" cap="none" strike="noStrike">
                          <a:solidFill>
                            <a:schemeClr val="hlink"/>
                          </a:solidFill>
                          <a:latin typeface="Helvetica Neue"/>
                          <a:ea typeface="Helvetica Neue"/>
                          <a:cs typeface="Helvetica Neue"/>
                          <a:sym typeface="Helvetica Neue"/>
                          <a:hlinkClick r:id="rId4"/>
                        </a:rPr>
                        <a:t>the Blog</a:t>
                      </a:r>
                      <a:r>
                        <a:rPr lang="en-GB" sz="1200" u="none" cap="none" strike="noStrike">
                          <a:latin typeface="Helvetica Neue"/>
                          <a:ea typeface="Helvetica Neue"/>
                          <a:cs typeface="Helvetica Neue"/>
                          <a:sym typeface="Helvetica Neue"/>
                        </a:rPr>
                        <a:t>), OFSI states it will not generally accept individual requests for new FAQs. Instead, it will publish them on an as-needed basis, focusing on areas where new guidance would be beneficial to a substantial audience. OFSI has indicated that it will continue to work closely with the industry to identify issues where additional guidance would be beneficial and that it will announce any new FAQs via its E-Alert service.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OFSI strongly recommends reviewing the FAQs alongside their existing guidance and legislation, which take precedence.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9565"/>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Changes in Companies House Fees - general increase</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This FCA information shows the individual firm data reported to the FCA by financial services firms for 2023 H2 between 1 July to 31 December 2023. It includes analysis on the latest trends for each product.</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current data set was published on 19 October 2023 and covers complaints received up to 8 October 2023.</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Familiarise yourself with the fees and how they are calculated.</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25" name="Google Shape;425;g2de6ffa2b97_0_9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26" name="Google Shape;426;g2de6ffa2b97_0_99"/>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27" name="Google Shape;427;g2de6ffa2b97_0_9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428" name="Google Shape;428;g2de6ffa2b97_0_9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429" name="Google Shape;429;g2de6ffa2b97_0_99"/>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30" name="Google Shape;430;g2de6ffa2b97_0_99"/>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431" name="Google Shape;431;g2de6ffa2b97_0_99">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432" name="Google Shape;432;g2de6ffa2b97_0_99">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33" name="Google Shape;433;g2de6ffa2b97_0_99">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34" name="Google Shape;434;g2de6ffa2b97_0_99">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435" name="Google Shape;435;g2de6ffa2b97_0_9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40" name="Shape 440"/>
        <p:cNvGrpSpPr/>
        <p:nvPr/>
      </p:nvGrpSpPr>
      <p:grpSpPr>
        <a:xfrm>
          <a:off x="0" y="0"/>
          <a:ext cx="0" cy="0"/>
          <a:chOff x="0" y="0"/>
          <a:chExt cx="0" cy="0"/>
        </a:xfrm>
      </p:grpSpPr>
      <p:graphicFrame>
        <p:nvGraphicFramePr>
          <p:cNvPr id="441" name="Google Shape;441;g2de6ffa2b97_0_118"/>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Approach to Artificial Intelligence</a:t>
                      </a:r>
                      <a:endParaRPr sz="14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9565"/>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On 22 April 2024, the Financial Conduct Authority (FCA) and the Bank of England (including the Prudential Regulation Authority (PRA), together the Bank) published updates on their approach to artificial intelligence (AI). The FCA's update is available </a:t>
                      </a:r>
                      <a:r>
                        <a:rPr lang="en-GB" sz="1200" u="none" cap="none" strike="noStrike">
                          <a:solidFill>
                            <a:schemeClr val="hlink"/>
                          </a:solidFill>
                          <a:uFill>
                            <a:noFill/>
                          </a:uFill>
                          <a:latin typeface="Helvetica Neue"/>
                          <a:ea typeface="Helvetica Neue"/>
                          <a:cs typeface="Helvetica Neue"/>
                          <a:sym typeface="Helvetica Neue"/>
                          <a:hlinkClick r:id="rId3"/>
                        </a:rPr>
                        <a:t>here</a:t>
                      </a:r>
                      <a:r>
                        <a:rPr lang="en-GB" sz="1200" u="none" cap="none" strike="noStrike">
                          <a:latin typeface="Helvetica Neue"/>
                          <a:ea typeface="Helvetica Neue"/>
                          <a:cs typeface="Helvetica Neue"/>
                          <a:sym typeface="Helvetica Neue"/>
                        </a:rPr>
                        <a:t> and the Bank's update is available </a:t>
                      </a:r>
                      <a:r>
                        <a:rPr lang="en-GB" sz="1200" u="none" cap="none" strike="noStrike">
                          <a:solidFill>
                            <a:schemeClr val="hlink"/>
                          </a:solidFill>
                          <a:uFill>
                            <a:noFill/>
                          </a:uFill>
                          <a:latin typeface="Helvetica Neue"/>
                          <a:ea typeface="Helvetica Neue"/>
                          <a:cs typeface="Helvetica Neue"/>
                          <a:sym typeface="Helvetica Neue"/>
                          <a:hlinkClick r:id="rId4"/>
                        </a:rPr>
                        <a:t>here</a:t>
                      </a:r>
                      <a:r>
                        <a:rPr lang="en-GB" sz="1200" u="none" cap="none" strike="noStrike">
                          <a:latin typeface="Helvetica Neue"/>
                          <a:ea typeface="Helvetica Neue"/>
                          <a:cs typeface="Helvetica Neue"/>
                          <a:sym typeface="Helvetica Neue"/>
                        </a:rPr>
                        <a:t>.</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now expect, where they are using AI, that they will need to be able to explain their use of AI to their regulators. This will involve explaining how risks associated with the deployment of AI have been identified, assessed and managed. The acid test is: if the regulator asks, do you have a convincing narrative about your approach to managing the risks associated with AI?</a:t>
                      </a:r>
                      <a:endParaRPr sz="1350" u="none" cap="none" strike="noStrike">
                        <a:solidFill>
                          <a:srgbClr val="1A1A1A"/>
                        </a:solidFill>
                        <a:highlight>
                          <a:srgbClr val="F7F8FA"/>
                        </a:highlight>
                        <a:latin typeface="Times New Roman"/>
                        <a:ea typeface="Times New Roman"/>
                        <a:cs typeface="Times New Roman"/>
                        <a:sym typeface="Times New Roman"/>
                      </a:endParaRPr>
                    </a:p>
                    <a:p>
                      <a:pPr indent="0" lvl="0" marL="457200" marR="0" rtl="0" algn="l">
                        <a:lnSpc>
                          <a:spcPct val="100000"/>
                        </a:lnSpc>
                        <a:spcBef>
                          <a:spcPts val="14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9565"/>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What do you need to do now?</a:t>
                      </a: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16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Understand, and be prepared to explain, how AI is being used at all levels of your business. This includes suppliers and outsourced service providers – are they using AI, and do you know about it?</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Understand how your legal and regulatory obligations interact with any existing or proposed use of AI in your business.</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Ensure that client and commercial data is protected – you will need to make sure you understand how your staff are using AI, and what systems and data their AI tools can access.</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Put in place and maintain robust governance arrangements, and systems and controls, to discharge your legal and regulatory obligations in connection with AI – this might involve, for example, the implementation of an "AI policy".</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42" name="Google Shape;442;g2de6ffa2b97_0_11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43" name="Google Shape;443;g2de6ffa2b97_0_11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444" name="Google Shape;444;g2de6ffa2b97_0_118"/>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45" name="Google Shape;445;g2de6ffa2b97_0_118"/>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46" name="Google Shape;446;g2de6ffa2b97_0_118">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47" name="Google Shape;447;g2de6ffa2b97_0_118">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48" name="Google Shape;448;g2de6ffa2b97_0_118">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49" name="Google Shape;449;g2de6ffa2b97_0_118">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450" name="Google Shape;450;g2de6ffa2b97_0_118"/>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55" name="Shape 455"/>
        <p:cNvGrpSpPr/>
        <p:nvPr/>
      </p:nvGrpSpPr>
      <p:grpSpPr>
        <a:xfrm>
          <a:off x="0" y="0"/>
          <a:ext cx="0" cy="0"/>
          <a:chOff x="0" y="0"/>
          <a:chExt cx="0" cy="0"/>
        </a:xfrm>
      </p:grpSpPr>
      <p:graphicFrame>
        <p:nvGraphicFramePr>
          <p:cNvPr id="456" name="Google Shape;456;g2de6ffa2b97_0_0"/>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3"/>
                        </a:rPr>
                        <a:t>The European Union Artificial Intelligence Act (the Act)</a:t>
                      </a:r>
                      <a:endParaRPr sz="14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European Union Artificial Intelligence Act (the Act) is the world’s first comprehensive framework on Artificial Intelligence (AI). But what does the Act mean for insurers in the UK?</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Act introduces an AI classification system that determines the level of risk an AI solution could present to individuals. The four levels of risk classifications are: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Unacceptable risk – Application of AI that is banned within the European Union (EU), for example social scoring and monitoring of people and AI which manipulates human behaviour or exploits people’s vulnerabilities.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High risk – Examples include AI that controls access to financial services, critical infrastructure or employment. High risk AI systems are subject to strict conformity assessment and monitoring. AI systems that profile individuals, for example that process personal data to assess various aspects of a person’s life such as health or economic situation, interests or behaviour.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Limited risk – Examples include chatbots. They are subject to specific transparency obligations. For example, users should be aware that they are interacting with AI. There are also requirements to ensure that AI generated content is identifiable.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Minimal risk – Examples include spam filters and AI enabled video games. Minimal risk is unregulated.</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How does it relate to UK firms?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 number of businesses and </a:t>
                      </a:r>
                      <a:r>
                        <a:rPr lang="en-GB" sz="1200" u="none" cap="none" strike="noStrike">
                          <a:solidFill>
                            <a:schemeClr val="hlink"/>
                          </a:solidFill>
                          <a:uFill>
                            <a:noFill/>
                          </a:uFill>
                          <a:latin typeface="Helvetica Neue"/>
                          <a:ea typeface="Helvetica Neue"/>
                          <a:cs typeface="Helvetica Neue"/>
                          <a:sym typeface="Helvetica Neue"/>
                          <a:hlinkClick r:id="rId4"/>
                        </a:rPr>
                        <a:t>insurers</a:t>
                      </a:r>
                      <a:r>
                        <a:rPr lang="en-GB" sz="1200" u="none" cap="none" strike="noStrike">
                          <a:latin typeface="Helvetica Neue"/>
                          <a:ea typeface="Helvetica Neue"/>
                          <a:cs typeface="Helvetica Neue"/>
                          <a:sym typeface="Helvetica Neue"/>
                        </a:rPr>
                        <a:t> operate in both jurisdictions. The Act applies to those that intend to place on the market or put into service AI systems in the EU, regardless of whether they are based in the EU or a third country. It also applies to third country providers where AI system’s output is used in the EU.</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UK currently relies on existing insurance laws and regulations, which are broad enough to apply to new technologies. It has implemented a cross-sector and outcome-based framework for regulating AI, underpinned by five core principles: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Safety, security and robustness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Appropriate transparency and explainability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Fairness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Accountability and governance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Contestability and redress.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With the Act the EU is hoping to play a leading role globally. The UK is holding off introducing legislation until the challenges and risks of AI are better understood</a:t>
                      </a:r>
                      <a:r>
                        <a:rPr b="1" lang="en-GB" sz="1150" u="none" cap="none" strike="noStrike">
                          <a:solidFill>
                            <a:srgbClr val="333333"/>
                          </a:solidFill>
                          <a:highlight>
                            <a:srgbClr val="FFFFFF"/>
                          </a:highlight>
                          <a:latin typeface="Roboto"/>
                          <a:ea typeface="Roboto"/>
                          <a:cs typeface="Roboto"/>
                          <a:sym typeface="Roboto"/>
                        </a:rPr>
                        <a:t>.</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57" name="Google Shape;457;g2de6ffa2b97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58" name="Google Shape;458;g2de6ffa2b97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459" name="Google Shape;459;g2de6ffa2b97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60" name="Google Shape;460;g2de6ffa2b97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61" name="Google Shape;461;g2de6ffa2b97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62" name="Google Shape;462;g2de6ffa2b97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63" name="Google Shape;463;g2de6ffa2b97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64" name="Google Shape;464;g2de6ffa2b97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465" name="Google Shape;465;g2de6ffa2b97_0_0"/>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70" name="Shape 470"/>
        <p:cNvGrpSpPr/>
        <p:nvPr/>
      </p:nvGrpSpPr>
      <p:grpSpPr>
        <a:xfrm>
          <a:off x="0" y="0"/>
          <a:ext cx="0" cy="0"/>
          <a:chOff x="0" y="0"/>
          <a:chExt cx="0" cy="0"/>
        </a:xfrm>
      </p:grpSpPr>
      <p:graphicFrame>
        <p:nvGraphicFramePr>
          <p:cNvPr id="471" name="Google Shape;471;p8"/>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5285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61275">
                <a:tc>
                  <a:txBody>
                    <a:bodyPr/>
                    <a:lstStyle/>
                    <a:p>
                      <a:pPr indent="0" lvl="0" marL="0" marR="0" rtl="0" algn="l">
                        <a:lnSpc>
                          <a:spcPct val="100000"/>
                        </a:lnSpc>
                        <a:spcBef>
                          <a:spcPts val="0"/>
                        </a:spcBef>
                        <a:spcAft>
                          <a:spcPts val="0"/>
                        </a:spcAft>
                        <a:buClr>
                          <a:srgbClr val="000000"/>
                        </a:buClr>
                        <a:buSzPts val="1000"/>
                        <a:buFont typeface="Arial"/>
                        <a:buNone/>
                      </a:pPr>
                      <a:r>
                        <a:rPr lang="en-GB" sz="1200" u="sng" cap="none" strike="noStrike">
                          <a:solidFill>
                            <a:schemeClr val="hlink"/>
                          </a:solidFill>
                          <a:latin typeface="Arial"/>
                          <a:ea typeface="Arial"/>
                          <a:cs typeface="Arial"/>
                          <a:sym typeface="Arial"/>
                          <a:hlinkClick r:id="rId3"/>
                        </a:rPr>
                        <a:t>Financial Ombudsman - Fees and Budget Update 24/25</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What are key points for insurers?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will continue to embed the Consumer Duty and the focus on delivering good outcomes for all consumers.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Focus on ensuring products deliver value for money.</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Key activities the FCA will start in 2024/25 are: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Multi-firm work and market studies on how the </a:t>
                      </a:r>
                      <a:r>
                        <a:rPr lang="en-GB" sz="1200" u="none" cap="none" strike="noStrike">
                          <a:solidFill>
                            <a:schemeClr val="hlink"/>
                          </a:solidFill>
                          <a:uFill>
                            <a:noFill/>
                          </a:uFill>
                          <a:latin typeface="Helvetica Neue"/>
                          <a:ea typeface="Helvetica Neue"/>
                          <a:cs typeface="Helvetica Neue"/>
                          <a:sym typeface="Helvetica Neue"/>
                          <a:hlinkClick r:id="rId4"/>
                        </a:rPr>
                        <a:t>insurance industry</a:t>
                      </a:r>
                      <a:r>
                        <a:rPr lang="en-GB" sz="1200" u="none" cap="none" strike="noStrike">
                          <a:latin typeface="Helvetica Neue"/>
                          <a:ea typeface="Helvetica Neue"/>
                          <a:cs typeface="Helvetica Neue"/>
                          <a:sym typeface="Helvetica Neue"/>
                        </a:rPr>
                        <a:t> responds to claims, including where customers are more likely to show characteristics of vulnerability. The FCA will also look at how firms assess overall product value and respond where they identify unfair value.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A review on how customers in vulnerable circumstances are treated.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is assessing the impact of AI on UK markets to better understand the risks and benefits. The FCA says:“We will build on our pro-innovation and technology-agnostic approach to ensure that the outcomes for consumers and markets are beneficial, while recognising there are risks and opportunities.”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Continue investigations on digital consumer journeys and firms using sludge practices.</a:t>
                      </a:r>
                      <a:r>
                        <a:rPr lang="en-GB" sz="1150" u="none" cap="none" strike="noStrike">
                          <a:solidFill>
                            <a:srgbClr val="333333"/>
                          </a:solidFill>
                          <a:highlight>
                            <a:srgbClr val="FFFFFF"/>
                          </a:highlight>
                          <a:latin typeface="Roboto"/>
                          <a:ea typeface="Roboto"/>
                          <a:cs typeface="Roboto"/>
                          <a:sym typeface="Roboto"/>
                        </a:rPr>
                        <a:t>		</a:t>
                      </a:r>
                      <a:endParaRPr sz="1150" u="none" cap="none" strike="noStrike">
                        <a:solidFill>
                          <a:srgbClr val="333333"/>
                        </a:solidFill>
                        <a:highlight>
                          <a:srgbClr val="FFFFFF"/>
                        </a:highlight>
                        <a:latin typeface="Roboto"/>
                        <a:ea typeface="Roboto"/>
                        <a:cs typeface="Roboto"/>
                        <a:sym typeface="Roboto"/>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What are key points for insurers?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FOS intends to reduce its cost to the financial services industry. Its case fee will reduce from £750 to £650. The compulsory and voluntary jurisdiction levy costs to businesses will also reduce.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FOS is now expecting to see 210,000 complaints (47,400 regarding insurance) during 2024/25; an increase from its previous expectation of 181,300 complaints (44,300 regarding insurance).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FOS is still considering whether to exercise new powers granted under the Financial Services and Markets Act 2023 to introduce a fee for professional representatives bringing a case to its service on behalf of a consumer. It will publish a further consultation which will outline the feedback it has received on this topic and next steps, during the first quarter of 2024/25.</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472" name="Google Shape;472;p8"/>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73" name="Google Shape;473;p8"/>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74" name="Google Shape;474;p8"/>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475" name="Google Shape;475;p8"/>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76" name="Google Shape;476;p8"/>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77" name="Google Shape;477;p8">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78" name="Google Shape;478;p8">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79" name="Google Shape;479;p8">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80" name="Google Shape;480;p8">
            <a:hlinkClick r:id="rId13"/>
          </p:cNvPr>
          <p:cNvPicPr preferRelativeResize="0"/>
          <p:nvPr/>
        </p:nvPicPr>
        <p:blipFill rotWithShape="1">
          <a:blip r:embed="rId14">
            <a:alphaModFix/>
          </a:blip>
          <a:srcRect b="0" l="0" r="0" t="0"/>
          <a:stretch/>
        </p:blipFill>
        <p:spPr>
          <a:xfrm>
            <a:off x="9510661" y="135801"/>
            <a:ext cx="347069" cy="449707"/>
          </a:xfrm>
          <a:prstGeom prst="rect">
            <a:avLst/>
          </a:prstGeom>
          <a:noFill/>
          <a:ln>
            <a:noFill/>
          </a:ln>
        </p:spPr>
      </p:pic>
      <p:sp>
        <p:nvSpPr>
          <p:cNvPr id="481" name="Google Shape;481;p8"/>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82" name="Google Shape;482;p8"/>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87" name="Shape 487"/>
        <p:cNvGrpSpPr/>
        <p:nvPr/>
      </p:nvGrpSpPr>
      <p:grpSpPr>
        <a:xfrm>
          <a:off x="0" y="0"/>
          <a:ext cx="0" cy="0"/>
          <a:chOff x="0" y="0"/>
          <a:chExt cx="0" cy="0"/>
        </a:xfrm>
      </p:grpSpPr>
      <p:graphicFrame>
        <p:nvGraphicFramePr>
          <p:cNvPr id="488" name="Google Shape;488;g2da0a711ec1_0_62"/>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6904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4994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Helvetica Neue"/>
                          <a:ea typeface="Helvetica Neue"/>
                          <a:cs typeface="Helvetica Neue"/>
                          <a:sym typeface="Helvetica Neue"/>
                        </a:rPr>
                        <a:t>Various FCA Upcoming Reviews</a:t>
                      </a:r>
                      <a:endParaRPr b="1"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200" u="none" cap="none" strike="noStrike">
                          <a:latin typeface="Helvetica Neue"/>
                          <a:ea typeface="Helvetica Neue"/>
                          <a:cs typeface="Helvetica Neue"/>
                          <a:sym typeface="Helvetica Neue"/>
                        </a:rPr>
                        <a:t>Insurance intermediaries:</a:t>
                      </a:r>
                      <a:r>
                        <a:rPr lang="en-GB" sz="1200" u="none" cap="none" strike="noStrike">
                          <a:latin typeface="Helvetica Neue"/>
                          <a:ea typeface="Helvetica Neue"/>
                          <a:cs typeface="Helvetica Neue"/>
                          <a:sym typeface="Helvetica Neue"/>
                        </a:rPr>
                        <a:t> In May 2022 the FCA wrote portfolio letters to P&amp;CLII and LLMI on key risks and notes that they will write again in 2024 to provide their updated view of the key risks firms in this portfolio pose, the extent to which these risks are being mitigated and their updated supervisory plan.</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GB" sz="1200" u="none" cap="none" strike="noStrike">
                          <a:latin typeface="Helvetica Neue"/>
                          <a:ea typeface="Helvetica Neue"/>
                          <a:cs typeface="Helvetica Neue"/>
                          <a:sym typeface="Helvetica Neue"/>
                        </a:rPr>
                        <a:t>Vulnerable customers: </a:t>
                      </a:r>
                      <a:r>
                        <a:rPr lang="en-GB" sz="1200" u="none" cap="none" strike="noStrike">
                          <a:latin typeface="Helvetica Neue"/>
                          <a:ea typeface="Helvetica Neue"/>
                          <a:cs typeface="Helvetica Neue"/>
                          <a:sym typeface="Helvetica Neue"/>
                        </a:rPr>
                        <a:t>The FCA intends to conduct a post-implementation review of FG21/1 in 2024 to test the effectiveness of firm's implementation and look at how this has impacted on outcomes for customers in vulnerable circumstances. It aims to publish a final report by end of 2024.</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GB" sz="1200" u="none" cap="none" strike="noStrike">
                          <a:latin typeface="Helvetica Neue"/>
                          <a:ea typeface="Helvetica Neue"/>
                          <a:cs typeface="Helvetica Neue"/>
                          <a:sym typeface="Helvetica Neue"/>
                        </a:rPr>
                        <a:t>Multi-occupancy buildings: </a:t>
                      </a:r>
                      <a:r>
                        <a:rPr lang="en-GB" sz="1200" u="none" cap="none" strike="noStrike">
                          <a:latin typeface="Helvetica Neue"/>
                          <a:ea typeface="Helvetica Neue"/>
                          <a:cs typeface="Helvetica Neue"/>
                          <a:sym typeface="Helvetica Neue"/>
                        </a:rPr>
                        <a:t>Legislation - Leasehold and Freehold Reform Bill - expected to be enacted which will ban managing agents, landlords and freeholders from taking commissions and other payments when they take out buildings insurance but replacing these with more transparent fees.</a:t>
                      </a:r>
                      <a:endParaRPr sz="1500" u="none" cap="none" strike="noStrike">
                        <a:solidFill>
                          <a:srgbClr val="333333"/>
                        </a:solidFill>
                        <a:highlight>
                          <a:srgbClr val="FFFFFF"/>
                        </a:highlight>
                        <a:latin typeface="Roboto"/>
                        <a:ea typeface="Roboto"/>
                        <a:cs typeface="Roboto"/>
                        <a:sym typeface="Roboto"/>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89" name="Google Shape;489;g2da0a711ec1_0_62"/>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90" name="Google Shape;490;g2da0a711ec1_0_62"/>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91" name="Google Shape;491;g2da0a711ec1_0_62"/>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492" name="Google Shape;492;g2da0a711ec1_0_62"/>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93" name="Google Shape;493;g2da0a711ec1_0_62"/>
          <p:cNvPicPr preferRelativeResize="0"/>
          <p:nvPr/>
        </p:nvPicPr>
        <p:blipFill rotWithShape="1">
          <a:blip r:embed="rId4">
            <a:alphaModFix/>
          </a:blip>
          <a:srcRect b="0" l="0" r="0" t="0"/>
          <a:stretch/>
        </p:blipFill>
        <p:spPr>
          <a:xfrm>
            <a:off x="10087785" y="154104"/>
            <a:ext cx="656636" cy="343507"/>
          </a:xfrm>
          <a:prstGeom prst="rect">
            <a:avLst/>
          </a:prstGeom>
          <a:noFill/>
          <a:ln>
            <a:noFill/>
          </a:ln>
        </p:spPr>
      </p:pic>
      <p:pic>
        <p:nvPicPr>
          <p:cNvPr descr="Logo&#10;&#10;Description automatically generated" id="494" name="Google Shape;494;g2da0a711ec1_0_62">
            <a:hlinkClick r:id="rId5"/>
          </p:cNvPr>
          <p:cNvPicPr preferRelativeResize="0"/>
          <p:nvPr/>
        </p:nvPicPr>
        <p:blipFill rotWithShape="1">
          <a:blip r:embed="rId6">
            <a:alphaModFix/>
          </a:blip>
          <a:srcRect b="0" l="0" r="0" t="0"/>
          <a:stretch/>
        </p:blipFill>
        <p:spPr>
          <a:xfrm>
            <a:off x="10970758" y="233685"/>
            <a:ext cx="203059" cy="184344"/>
          </a:xfrm>
          <a:prstGeom prst="rect">
            <a:avLst/>
          </a:prstGeom>
          <a:noFill/>
          <a:ln>
            <a:noFill/>
          </a:ln>
        </p:spPr>
      </p:pic>
      <p:pic>
        <p:nvPicPr>
          <p:cNvPr descr="A dark room&#10;&#10;Description automatically generated" id="495" name="Google Shape;495;g2da0a711ec1_0_62">
            <a:hlinkClick r:id="rId7"/>
          </p:cNvPr>
          <p:cNvPicPr preferRelativeResize="0"/>
          <p:nvPr/>
        </p:nvPicPr>
        <p:blipFill rotWithShape="1">
          <a:blip r:embed="rId8">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96" name="Google Shape;496;g2da0a711ec1_0_62">
            <a:hlinkClick r:id="rId9"/>
          </p:cNvPr>
          <p:cNvPicPr preferRelativeResize="0"/>
          <p:nvPr/>
        </p:nvPicPr>
        <p:blipFill rotWithShape="1">
          <a:blip r:embed="rId10">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97" name="Google Shape;497;g2da0a711ec1_0_62">
            <a:hlinkClick r:id="rId11"/>
          </p:cNvPr>
          <p:cNvPicPr preferRelativeResize="0"/>
          <p:nvPr/>
        </p:nvPicPr>
        <p:blipFill rotWithShape="1">
          <a:blip r:embed="rId12">
            <a:alphaModFix/>
          </a:blip>
          <a:srcRect b="0" l="0" r="0" t="0"/>
          <a:stretch/>
        </p:blipFill>
        <p:spPr>
          <a:xfrm>
            <a:off x="9510661" y="135801"/>
            <a:ext cx="347070" cy="449706"/>
          </a:xfrm>
          <a:prstGeom prst="rect">
            <a:avLst/>
          </a:prstGeom>
          <a:noFill/>
          <a:ln>
            <a:noFill/>
          </a:ln>
        </p:spPr>
      </p:pic>
      <p:sp>
        <p:nvSpPr>
          <p:cNvPr id="498" name="Google Shape;498;g2da0a711ec1_0_62"/>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99" name="Google Shape;499;g2da0a711ec1_0_62"/>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04" name="Shape 504"/>
        <p:cNvGrpSpPr/>
        <p:nvPr/>
      </p:nvGrpSpPr>
      <p:grpSpPr>
        <a:xfrm>
          <a:off x="0" y="0"/>
          <a:ext cx="0" cy="0"/>
          <a:chOff x="0" y="0"/>
          <a:chExt cx="0" cy="0"/>
        </a:xfrm>
      </p:grpSpPr>
      <p:graphicFrame>
        <p:nvGraphicFramePr>
          <p:cNvPr id="505" name="Google Shape;505;g2de6ffa2b97_0_33"/>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rgbClr val="000000"/>
                        </a:buClr>
                        <a:buSzPts val="1000"/>
                        <a:buFont typeface="Arial"/>
                        <a:buNone/>
                      </a:pPr>
                      <a:r>
                        <a:rPr lang="en-GB" sz="1200" u="sng" cap="none" strike="noStrike">
                          <a:solidFill>
                            <a:schemeClr val="hlink"/>
                          </a:solidFill>
                          <a:latin typeface="Arial"/>
                          <a:ea typeface="Arial"/>
                          <a:cs typeface="Arial"/>
                          <a:sym typeface="Arial"/>
                          <a:hlinkClick r:id="rId3"/>
                        </a:rPr>
                        <a:t>Scotbeef Ltd v D&amp;S Storage Ltd &amp; Anor [2024] EWHC 341 (TCC) (20 February 2024)</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30  April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Insurance Act (2015) - In </a:t>
                      </a:r>
                      <a:r>
                        <a:rPr lang="en-GB" sz="1200" u="none" cap="none" strike="noStrike">
                          <a:solidFill>
                            <a:schemeClr val="hlink"/>
                          </a:solidFill>
                          <a:uFill>
                            <a:noFill/>
                          </a:uFill>
                          <a:latin typeface="Helvetica Neue"/>
                          <a:ea typeface="Helvetica Neue"/>
                          <a:cs typeface="Helvetica Neue"/>
                          <a:sym typeface="Helvetica Neue"/>
                          <a:hlinkClick r:id="rId4"/>
                        </a:rPr>
                        <a:t>Scotbeef Ltd v D&amp;S Storage Ltd (In Liquidation) [2024] EWHC 341 (TCC)</a:t>
                      </a:r>
                      <a:r>
                        <a:rPr lang="en-GB" sz="1200" u="none" cap="none" strike="noStrike">
                          <a:latin typeface="Helvetica Neue"/>
                          <a:ea typeface="Helvetica Neue"/>
                          <a:cs typeface="Helvetica Neue"/>
                          <a:sym typeface="Helvetica Neue"/>
                        </a:rPr>
                        <a:t>, the court considered the interpretation of various clauses purporting to be conditions precedent to liability in light of the Insurance Act 2015 (the IA 2015). The judgment is one of only a handful of cases to have considered the application of the IA 2015 and considers in particular s.9(2), which prevents representations being converted into warranties (and abolishes basis clauses), and ss.16 and 17, which set out the transparency requirements for parties to contract out of the policyholder protections. The court found that a misrepresentation by the insured which put the insured in breach of a condition precedent could not be relied on by the insurer because of the application of the IA 2015.</a:t>
                      </a:r>
                      <a:endParaRPr sz="1150" u="none" cap="none" strike="noStrike">
                        <a:solidFill>
                          <a:srgbClr val="333333"/>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case is also a useful reminder that the remedies for breach of the duty of fair presentation have changed significantly since the pre-IA 2015 position and that the onus is on the insurer to show what they would have done had there not been a breach.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In this case although the court found that the duty had been breached, the insurer had no remedy as it did not show that the policy terms would have been altered if the risk had been properly represented.</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5"/>
                        </a:rPr>
                        <a:t>FCA - Firm Specific Complaints Data</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25 April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This FCA information shows the individual firm data reported to the FCA by financial services firms for 2023 H2 between 1 July to 31 December 2023. It includes analysis on the latest trends for each product.</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current data set was published on 19 October 2023 and covers complaints received up to 8 October 2023.</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This information can be used to see examples of good complaint handling processes by firms.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506" name="Google Shape;506;g2de6ffa2b97_0_33"/>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07" name="Google Shape;507;g2de6ffa2b97_0_33"/>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08" name="Google Shape;508;g2de6ffa2b97_0_33"/>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09" name="Google Shape;509;g2de6ffa2b97_0_33"/>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10" name="Google Shape;510;g2de6ffa2b97_0_33"/>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11" name="Google Shape;511;g2de6ffa2b97_0_33"/>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512" name="Google Shape;512;g2de6ffa2b97_0_33">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513" name="Google Shape;513;g2de6ffa2b97_0_33">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14" name="Google Shape;514;g2de6ffa2b97_0_33">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15" name="Google Shape;515;g2de6ffa2b97_0_33">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516" name="Google Shape;516;g2de6ffa2b97_0_33"/>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21" name="Shape 521"/>
        <p:cNvGrpSpPr/>
        <p:nvPr/>
      </p:nvGrpSpPr>
      <p:grpSpPr>
        <a:xfrm>
          <a:off x="0" y="0"/>
          <a:ext cx="0" cy="0"/>
          <a:chOff x="0" y="0"/>
          <a:chExt cx="0" cy="0"/>
        </a:xfrm>
      </p:grpSpPr>
      <p:graphicFrame>
        <p:nvGraphicFramePr>
          <p:cNvPr id="522" name="Google Shape;522;g2da0a711ec1_0_0"/>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rgbClr val="000000"/>
                        </a:buClr>
                        <a:buSzPts val="1000"/>
                        <a:buFont typeface="Arial"/>
                        <a:buNone/>
                      </a:pPr>
                      <a:r>
                        <a:rPr lang="en-GB" sz="1200" u="sng" cap="none" strike="noStrike">
                          <a:solidFill>
                            <a:schemeClr val="hlink"/>
                          </a:solidFill>
                          <a:latin typeface="Helvetica Neue"/>
                          <a:ea typeface="Helvetica Neue"/>
                          <a:cs typeface="Helvetica Neue"/>
                          <a:sym typeface="Helvetica Neue"/>
                          <a:hlinkClick r:id="rId3"/>
                        </a:rPr>
                        <a:t>Artificial Intelligence (AI) update – further to the Government’s response to the AI White Paper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22 April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The FCA issued an AI Update further to the Government’s response to the AI Whitepaper.</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In the update the FCA have outlined their approach to AI and want to promote safe and responsible use of AI in the Financial Markets.</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update focuses on the FCA’s roles and objectives, work so far, existing approach, and plans for the next 12 months. </a:t>
                      </a:r>
                      <a:endParaRPr b="0"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ensure that they have read the report and understand the FCA’s approach to AI in the Financial Markets.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4"/>
                        </a:rPr>
                        <a:t>‘Big Tech a priority’ says FCA Chief Executive</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22 April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FCA’s Chief Executive Nikhil Rathi delivered a speech announcing the FCA’s plans to examine how Big Tech firms unique access to large sets of data could unlock:</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Better products </a:t>
                      </a:r>
                      <a:endParaRPr sz="1200" u="none" cap="none" strike="noStrike">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More competitive prices</a:t>
                      </a:r>
                      <a:endParaRPr sz="1200" u="none" cap="none" strike="noStrike">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Wider choices for consumers and businesses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FCA’s Big Tech Plans are included in a feedback statement to it’s call for input on data sharing between Big Tech and Financial Services Firms.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have read the speech and understood the FCA’s focus on Tech and AI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523" name="Google Shape;523;g2da0a711ec1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24" name="Google Shape;524;g2da0a711ec1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25" name="Google Shape;525;g2da0a711ec1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26" name="Google Shape;526;g2da0a711ec1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27" name="Google Shape;527;g2da0a711ec1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28" name="Google Shape;528;g2da0a711ec1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529" name="Google Shape;529;g2da0a711ec1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530" name="Google Shape;530;g2da0a711ec1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31" name="Google Shape;531;g2da0a711ec1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32" name="Google Shape;532;g2da0a711ec1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533" name="Google Shape;533;g2da0a711ec1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38" name="Shape 538"/>
        <p:cNvGrpSpPr/>
        <p:nvPr/>
      </p:nvGrpSpPr>
      <p:grpSpPr>
        <a:xfrm>
          <a:off x="0" y="0"/>
          <a:ext cx="0" cy="0"/>
          <a:chOff x="0" y="0"/>
          <a:chExt cx="0" cy="0"/>
        </a:xfrm>
      </p:grpSpPr>
      <p:graphicFrame>
        <p:nvGraphicFramePr>
          <p:cNvPr id="539" name="Google Shape;539;p1"/>
          <p:cNvGraphicFramePr/>
          <p:nvPr/>
        </p:nvGraphicFramePr>
        <p:xfrm>
          <a:off x="0" y="668284"/>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6669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511550">
                <a:tc>
                  <a:txBody>
                    <a:bodyPr/>
                    <a:lstStyle/>
                    <a:p>
                      <a:pPr indent="0" lvl="0" marL="0" marR="0" rtl="0" algn="l">
                        <a:lnSpc>
                          <a:spcPct val="100000"/>
                        </a:lnSpc>
                        <a:spcBef>
                          <a:spcPts val="0"/>
                        </a:spcBef>
                        <a:spcAft>
                          <a:spcPts val="0"/>
                        </a:spcAft>
                        <a:buClr>
                          <a:schemeClr val="dk1"/>
                        </a:buClr>
                        <a:buSzPts val="1200"/>
                        <a:buFont typeface="Helvetica Neue"/>
                        <a:buNone/>
                      </a:pPr>
                      <a:r>
                        <a:rPr lang="en-GB" sz="1200" u="sng" cap="none" strike="noStrike">
                          <a:solidFill>
                            <a:schemeClr val="hlink"/>
                          </a:solidFill>
                          <a:latin typeface="Helvetica Neue"/>
                          <a:ea typeface="Helvetica Neue"/>
                          <a:cs typeface="Helvetica Neue"/>
                          <a:sym typeface="Helvetica Neue"/>
                          <a:hlinkClick r:id="rId3"/>
                        </a:rPr>
                        <a:t>Using the new Form A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12 April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a:t>
                      </a:r>
                      <a:r>
                        <a:rPr lang="en-GB" sz="1200" u="none" cap="none" strike="noStrike">
                          <a:solidFill>
                            <a:schemeClr val="dk1"/>
                          </a:solidFill>
                          <a:uFill>
                            <a:noFill/>
                          </a:uFill>
                          <a:latin typeface="Helvetica Neue"/>
                          <a:ea typeface="Helvetica Neue"/>
                          <a:cs typeface="Helvetica Neue"/>
                          <a:sym typeface="Helvetica Neue"/>
                          <a:hlinkClick r:id="rId4">
                            <a:extLst>
                              <a:ext uri="{A12FA001-AC4F-418D-AE19-62706E023703}">
                                <ahyp:hlinkClr val="tx"/>
                              </a:ext>
                            </a:extLst>
                          </a:hlinkClick>
                        </a:rPr>
                        <a:t>published </a:t>
                      </a:r>
                      <a:r>
                        <a:rPr lang="en-GB" sz="1200" u="none" cap="none" strike="noStrike">
                          <a:latin typeface="Helvetica Neue"/>
                          <a:ea typeface="Helvetica Neue"/>
                          <a:cs typeface="Helvetica Neue"/>
                          <a:sym typeface="Helvetica Neue"/>
                        </a:rPr>
                        <a:t>changes to using the new form A.</a:t>
                      </a:r>
                      <a:endParaRPr sz="1400" u="none" cap="none" strike="noStrike"/>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They have incorporated a new version of form A </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Some of the changes include:</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Adding questions of the right to work in the UK</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Removal of the send later function </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Improved virus scanning on attachments</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A checklist of information needed before you start the application</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Improved layout</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Easier navigation</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Improved help and guidance</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If you are a solo regulated firm, you will input 10 years of Employment history instead of uploading a CV.</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Firms should read through the new Form A and ensure that they are clear on all the changes and how these affect the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Your consultants are able to help if you have any questions or queries regarding the form.</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bl>
          </a:graphicData>
        </a:graphic>
      </p:graphicFrame>
      <p:sp>
        <p:nvSpPr>
          <p:cNvPr id="540" name="Google Shape;540;p1"/>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41" name="Google Shape;541;p1"/>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42" name="Google Shape;542;p1"/>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43" name="Google Shape;543;p1"/>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44" name="Google Shape;544;p1"/>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45" name="Google Shape;545;p1"/>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546" name="Google Shape;546;p1">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547" name="Google Shape;547;p1">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48" name="Google Shape;548;p1">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49" name="Google Shape;549;p1">
            <a:hlinkClick r:id="rId13"/>
          </p:cNvPr>
          <p:cNvPicPr preferRelativeResize="0"/>
          <p:nvPr/>
        </p:nvPicPr>
        <p:blipFill rotWithShape="1">
          <a:blip r:embed="rId14">
            <a:alphaModFix/>
          </a:blip>
          <a:srcRect b="0" l="0" r="0" t="0"/>
          <a:stretch/>
        </p:blipFill>
        <p:spPr>
          <a:xfrm>
            <a:off x="9510661" y="135801"/>
            <a:ext cx="347069" cy="449707"/>
          </a:xfrm>
          <a:prstGeom prst="rect">
            <a:avLst/>
          </a:prstGeom>
          <a:noFill/>
          <a:ln>
            <a:noFill/>
          </a:ln>
        </p:spPr>
      </p:pic>
      <p:sp>
        <p:nvSpPr>
          <p:cNvPr id="550" name="Google Shape;550;p1"/>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21" name="Shape 121"/>
        <p:cNvGrpSpPr/>
        <p:nvPr/>
      </p:nvGrpSpPr>
      <p:grpSpPr>
        <a:xfrm>
          <a:off x="0" y="0"/>
          <a:ext cx="0" cy="0"/>
          <a:chOff x="0" y="0"/>
          <a:chExt cx="0" cy="0"/>
        </a:xfrm>
      </p:grpSpPr>
      <p:sp>
        <p:nvSpPr>
          <p:cNvPr id="122" name="Google Shape;122;p7">
            <a:hlinkClick action="ppaction://hlinksldjump" r:id="rId3"/>
          </p:cNvPr>
          <p:cNvSpPr/>
          <p:nvPr/>
        </p:nvSpPr>
        <p:spPr>
          <a:xfrm>
            <a:off x="2976878" y="646888"/>
            <a:ext cx="9215122" cy="6211112"/>
          </a:xfrm>
          <a:prstGeom prst="rect">
            <a:avLst/>
          </a:prstGeom>
          <a:noFill/>
          <a:ln>
            <a:noFill/>
          </a:ln>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0" i="0" lang="en-GB" sz="2000" u="none" cap="none" strike="noStrike">
                <a:solidFill>
                  <a:schemeClr val="dk1"/>
                </a:solidFill>
                <a:latin typeface="Helvetica Neue"/>
                <a:ea typeface="Helvetica Neue"/>
                <a:cs typeface="Helvetica Neue"/>
                <a:sym typeface="Helvetica Neue"/>
              </a:rPr>
              <a:t>Over the past week, our team have noticed the FCA's focus has been on Complaints Data, Big Tech and AI, and Financial Crime Updates.</a:t>
            </a:r>
            <a:endParaRPr b="0" i="0" sz="20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995"/>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995"/>
              <a:buFont typeface="Arial"/>
              <a:buNone/>
            </a:pPr>
            <a:r>
              <a:rPr b="0" i="0" lang="en-GB" sz="2000" u="none" cap="none" strike="noStrike">
                <a:solidFill>
                  <a:schemeClr val="dk1"/>
                </a:solidFill>
                <a:latin typeface="Helvetica Neue"/>
                <a:ea typeface="Helvetica Neue"/>
                <a:cs typeface="Helvetica Neue"/>
                <a:sym typeface="Helvetica Neue"/>
              </a:rPr>
              <a:t>If you have any questions about any of the items that are featured in this review, please do contact your consultants.</a:t>
            </a:r>
            <a:endParaRPr b="0" i="0" sz="20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995"/>
              <a:buFont typeface="Arial"/>
              <a:buNone/>
            </a:pPr>
            <a:r>
              <a:t/>
            </a:r>
            <a:endParaRPr b="0" i="0" sz="2000" u="none" cap="none" strike="noStrike">
              <a:solidFill>
                <a:schemeClr val="dk1"/>
              </a:solidFill>
              <a:latin typeface="Helvetica Neue"/>
              <a:ea typeface="Helvetica Neue"/>
              <a:cs typeface="Helvetica Neue"/>
              <a:sym typeface="Helvetica Neue"/>
            </a:endParaRPr>
          </a:p>
        </p:txBody>
      </p:sp>
      <p:sp>
        <p:nvSpPr>
          <p:cNvPr id="123" name="Google Shape;123;p7"/>
          <p:cNvSpPr/>
          <p:nvPr/>
        </p:nvSpPr>
        <p:spPr>
          <a:xfrm>
            <a:off x="0" y="91"/>
            <a:ext cx="2976878" cy="685782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DFB200"/>
                </a:solidFill>
                <a:latin typeface="Helvetica Neue"/>
                <a:ea typeface="Helvetica Neue"/>
                <a:cs typeface="Helvetica Neue"/>
                <a:sym typeface="Helvetica Neue"/>
              </a:rPr>
              <a:t>FCA (General)</a:t>
            </a:r>
            <a:endParaRPr b="0" i="0" sz="2800" u="none" cap="none" strike="noStrike">
              <a:solidFill>
                <a:srgbClr val="DFB2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DFB200"/>
              </a:solidFill>
              <a:latin typeface="Helvetica Neue"/>
              <a:ea typeface="Helvetica Neue"/>
              <a:cs typeface="Helvetica Neue"/>
              <a:sym typeface="Helvetica Neue"/>
            </a:endParaRPr>
          </a:p>
        </p:txBody>
      </p:sp>
      <p:sp>
        <p:nvSpPr>
          <p:cNvPr id="124" name="Google Shape;124;p7"/>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125" name="Google Shape;125;p7"/>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sp>
        <p:nvSpPr>
          <p:cNvPr id="126" name="Google Shape;126;p7"/>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50"/>
              <a:buFont typeface="Arial"/>
              <a:buNone/>
            </a:pPr>
            <a:r>
              <a:rPr b="1" i="0" lang="en-GB" sz="1950" u="none" cap="none" strike="noStrike">
                <a:solidFill>
                  <a:srgbClr val="4E4E4E"/>
                </a:solidFill>
                <a:latin typeface="Helvetica Neue"/>
                <a:ea typeface="Helvetica Neue"/>
                <a:cs typeface="Helvetica Neue"/>
                <a:sym typeface="Helvetica Neue"/>
              </a:rPr>
              <a:t>REGULATORY UPDATE</a:t>
            </a:r>
            <a:r>
              <a:rPr b="1" i="0" lang="en-GB" sz="1950"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127" name="Google Shape;127;p7"/>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128" name="Google Shape;128;p7">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129" name="Google Shape;129;p7">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30" name="Google Shape;130;p7">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31" name="Google Shape;131;p7">
            <a:hlinkClick r:id="rId12"/>
          </p:cNvPr>
          <p:cNvPicPr preferRelativeResize="0"/>
          <p:nvPr/>
        </p:nvPicPr>
        <p:blipFill rotWithShape="1">
          <a:blip r:embed="rId13">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55" name="Shape 555"/>
        <p:cNvGrpSpPr/>
        <p:nvPr/>
      </p:nvGrpSpPr>
      <p:grpSpPr>
        <a:xfrm>
          <a:off x="0" y="0"/>
          <a:ext cx="0" cy="0"/>
          <a:chOff x="0" y="0"/>
          <a:chExt cx="0" cy="0"/>
        </a:xfrm>
      </p:grpSpPr>
      <p:graphicFrame>
        <p:nvGraphicFramePr>
          <p:cNvPr id="556" name="Google Shape;556;p9"/>
          <p:cNvGraphicFramePr/>
          <p:nvPr/>
        </p:nvGraphicFramePr>
        <p:xfrm>
          <a:off x="12150" y="651624"/>
          <a:ext cx="3000000" cy="3000000"/>
        </p:xfrm>
        <a:graphic>
          <a:graphicData uri="http://schemas.openxmlformats.org/drawingml/2006/table">
            <a:tbl>
              <a:tblPr bandRow="1" firstRow="1">
                <a:noFill/>
                <a:tableStyleId>{14B7372B-F8B0-4603-AF2C-55225A4AD637}</a:tableStyleId>
              </a:tblPr>
              <a:tblGrid>
                <a:gridCol w="2368075"/>
                <a:gridCol w="5683400"/>
                <a:gridCol w="4116225"/>
              </a:tblGrid>
              <a:tr h="3568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849525">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3"/>
                        </a:rPr>
                        <a:t>Firm notification form (SUP 15)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sz="105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 April 2024</a:t>
                      </a:r>
                      <a:endParaRPr sz="14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have issued the Firm notification form (SUP15)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Regulated firms and Insolvency Practitioners can complete this form to notify the FCA of an event that has occurred or will occur in the foreseeable future.</a:t>
                      </a:r>
                      <a:endParaRPr sz="1400" u="none" cap="none" strike="noStrike"/>
                    </a:p>
                    <a:p>
                      <a:pPr indent="0" lvl="0" marL="0" marR="0" rtl="0" algn="l">
                        <a:lnSpc>
                          <a:spcPct val="14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Principle 11 requires a firm to deal with its regulators in an open and cooperative way and to disclose anything relating to the firm of which they would reasonably expect notice.</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To improve the efficiency of this process, they have created a new webform for Sup 15 notification submission. This asks for more details of the issue before firms upload their submission. This will allow the FCA to identify high-risk concerns which we may need to escalate promptly.</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should use it when submitting a Sup 15 notification.</a:t>
                      </a:r>
                      <a:endParaRPr sz="1200" u="none" cap="none" strike="noStrike">
                        <a:latin typeface="Helvetica Neue"/>
                        <a:ea typeface="Helvetica Neue"/>
                        <a:cs typeface="Helvetica Neue"/>
                        <a:sym typeface="Helvetica Neue"/>
                      </a:endParaRPr>
                    </a:p>
                    <a:p>
                      <a:pPr indent="0" lvl="0" marL="0" marR="0" rtl="0" algn="just">
                        <a:lnSpc>
                          <a:spcPct val="115000"/>
                        </a:lnSpc>
                        <a:spcBef>
                          <a:spcPts val="11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We would like to remind firms of the SUP 15 process and the new web form, please ensure that you have familiarised yourself with this process.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57" name="Google Shape;557;p9"/>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58" name="Google Shape;558;p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59" name="Google Shape;559;p9"/>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60" name="Google Shape;560;p9"/>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61" name="Google Shape;561;p9"/>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62" name="Google Shape;562;p9"/>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563" name="Google Shape;563;p9">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564" name="Google Shape;564;p9">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65" name="Google Shape;565;p9">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66" name="Google Shape;566;p9">
            <a:hlinkClick r:id="rId12"/>
          </p:cNvPr>
          <p:cNvPicPr preferRelativeResize="0"/>
          <p:nvPr/>
        </p:nvPicPr>
        <p:blipFill rotWithShape="1">
          <a:blip r:embed="rId13">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71" name="Shape 571"/>
        <p:cNvGrpSpPr/>
        <p:nvPr/>
      </p:nvGrpSpPr>
      <p:grpSpPr>
        <a:xfrm>
          <a:off x="0" y="0"/>
          <a:ext cx="0" cy="0"/>
          <a:chOff x="0" y="0"/>
          <a:chExt cx="0" cy="0"/>
        </a:xfrm>
      </p:grpSpPr>
      <p:graphicFrame>
        <p:nvGraphicFramePr>
          <p:cNvPr id="572" name="Google Shape;572;g2cb93b62a7d_0_6"/>
          <p:cNvGraphicFramePr/>
          <p:nvPr/>
        </p:nvGraphicFramePr>
        <p:xfrm>
          <a:off x="-1" y="708920"/>
          <a:ext cx="3000000" cy="3000000"/>
        </p:xfrm>
        <a:graphic>
          <a:graphicData uri="http://schemas.openxmlformats.org/drawingml/2006/table">
            <a:tbl>
              <a:tblPr bandRow="1" firstRow="1">
                <a:noFill/>
                <a:tableStyleId>{14B7372B-F8B0-4603-AF2C-55225A4AD637}</a:tableStyleId>
              </a:tblPr>
              <a:tblGrid>
                <a:gridCol w="2368075"/>
                <a:gridCol w="5683400"/>
                <a:gridCol w="4116225"/>
              </a:tblGrid>
              <a:tr h="351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764675">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3"/>
                        </a:rPr>
                        <a:t>Complaints data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sz="105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25 April 2024</a:t>
                      </a:r>
                      <a:endParaRPr sz="14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have published this update on their Complaints Data.</a:t>
                      </a:r>
                      <a:endParaRPr sz="1200" u="none" cap="none" strike="noStrike">
                        <a:latin typeface="Helvetica Neue"/>
                        <a:ea typeface="Helvetica Neue"/>
                        <a:cs typeface="Helvetica Neue"/>
                        <a:sym typeface="Helvetica Neue"/>
                      </a:endParaRPr>
                    </a:p>
                    <a:p>
                      <a:pPr indent="0" lvl="0" marL="0" marR="0" rtl="0" algn="just">
                        <a:lnSpc>
                          <a:spcPct val="115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latest findings:</a:t>
                      </a:r>
                      <a:endParaRPr sz="1200" u="none" cap="none" strike="noStrike">
                        <a:latin typeface="Helvetica Neue"/>
                        <a:ea typeface="Helvetica Neue"/>
                        <a:cs typeface="Helvetica Neue"/>
                        <a:sym typeface="Helvetica Neue"/>
                      </a:endParaRPr>
                    </a:p>
                    <a:p>
                      <a:pPr indent="-304800" lvl="0" marL="457200" marR="0" rtl="0" algn="just">
                        <a:lnSpc>
                          <a:spcPct val="115000"/>
                        </a:lnSpc>
                        <a:spcBef>
                          <a:spcPts val="1500"/>
                        </a:spcBef>
                        <a:spcAft>
                          <a:spcPts val="0"/>
                        </a:spcAft>
                        <a:buClr>
                          <a:schemeClr val="dk1"/>
                        </a:buClr>
                        <a:buSzPts val="1200"/>
                        <a:buFont typeface="Helvetica Neue"/>
                        <a:buChar char="●"/>
                      </a:pPr>
                      <a:r>
                        <a:rPr lang="en-GB" sz="1200" u="none" cap="none" strike="noStrike">
                          <a:latin typeface="Helvetica Neue"/>
                          <a:ea typeface="Helvetica Neue"/>
                          <a:cs typeface="Helvetica Neue"/>
                          <a:sym typeface="Helvetica Neue"/>
                        </a:rPr>
                        <a:t>In 2023 H2, financial services firms received 1.87m complaints, a decrease of 1% from 2023 H1 (1.89m). Since the Payment Protection Insurance (PPI) peak in 2020, complaints have stayed relatively constant between 1.8m and 2m.</a:t>
                      </a:r>
                      <a:endParaRPr sz="1200" u="none" cap="none" strike="noStrike">
                        <a:latin typeface="Helvetica Neue"/>
                        <a:ea typeface="Helvetica Neue"/>
                        <a:cs typeface="Helvetica Neue"/>
                        <a:sym typeface="Helvetica Neue"/>
                      </a:endParaRPr>
                    </a:p>
                    <a:p>
                      <a:pPr indent="-304800" lvl="0" marL="457200" marR="0" rtl="0" algn="just">
                        <a:lnSpc>
                          <a:spcPct val="115000"/>
                        </a:lnSpc>
                        <a:spcBef>
                          <a:spcPts val="0"/>
                        </a:spcBef>
                        <a:spcAft>
                          <a:spcPts val="0"/>
                        </a:spcAft>
                        <a:buClr>
                          <a:schemeClr val="dk1"/>
                        </a:buClr>
                        <a:buSzPts val="1200"/>
                        <a:buFont typeface="Helvetica Neue"/>
                        <a:buChar char="●"/>
                      </a:pPr>
                      <a:r>
                        <a:rPr lang="en-GB" sz="1200" u="none" cap="none" strike="noStrike">
                          <a:latin typeface="Helvetica Neue"/>
                          <a:ea typeface="Helvetica Neue"/>
                          <a:cs typeface="Helvetica Neue"/>
                          <a:sym typeface="Helvetica Neue"/>
                        </a:rPr>
                        <a:t>The product groups that experienced an increase in their complaint numbers were: banking and credit cards (up 3.2%), home finance (up 3.7%), and investments (up 3.4%).</a:t>
                      </a:r>
                      <a:br>
                        <a:rPr lang="en-GB" sz="1150" u="none" cap="none" strike="noStrike">
                          <a:highlight>
                            <a:srgbClr val="FFFFFF"/>
                          </a:highlight>
                          <a:latin typeface="Verdana"/>
                          <a:ea typeface="Verdana"/>
                          <a:cs typeface="Verdana"/>
                          <a:sym typeface="Verdana"/>
                        </a:rPr>
                      </a:br>
                      <a:r>
                        <a:rPr lang="en-GB" sz="1150" u="none" cap="none" strike="noStrike">
                          <a:highlight>
                            <a:srgbClr val="FFFFFF"/>
                          </a:highlight>
                          <a:latin typeface="Verdana"/>
                          <a:ea typeface="Verdana"/>
                          <a:cs typeface="Verdana"/>
                          <a:sym typeface="Verdana"/>
                        </a:rPr>
                        <a:t> </a:t>
                      </a:r>
                      <a:endParaRPr sz="1150" u="none" cap="none" strike="noStrike">
                        <a:highlight>
                          <a:srgbClr val="FFFFFF"/>
                        </a:highlight>
                        <a:latin typeface="Verdana"/>
                        <a:ea typeface="Verdana"/>
                        <a:cs typeface="Verdana"/>
                        <a:sym typeface="Verdana"/>
                      </a:endParaRPr>
                    </a:p>
                    <a:p>
                      <a:pPr indent="-304800" lvl="0" marL="457200" marR="0" rtl="0" algn="l">
                        <a:lnSpc>
                          <a:spcPct val="115000"/>
                        </a:lnSpc>
                        <a:spcBef>
                          <a:spcPts val="0"/>
                        </a:spcBef>
                        <a:spcAft>
                          <a:spcPts val="0"/>
                        </a:spcAft>
                        <a:buClr>
                          <a:schemeClr val="dk1"/>
                        </a:buClr>
                        <a:buSzPts val="1200"/>
                        <a:buFont typeface="Helvetica Neue"/>
                        <a:buChar char="●"/>
                      </a:pPr>
                      <a:r>
                        <a:rPr lang="en-GB" sz="1200" u="none" cap="none" strike="noStrike">
                          <a:latin typeface="Helvetica Neue"/>
                          <a:ea typeface="Helvetica Neue"/>
                          <a:cs typeface="Helvetica Neue"/>
                          <a:sym typeface="Helvetica Neue"/>
                        </a:rPr>
                        <a:t>The percentage of complaints upheld decreased from 61% in 2023 H1 to 58% in 2023 H2.</a:t>
                      </a:r>
                      <a:endParaRPr sz="1200" u="none" cap="none" strike="noStrike">
                        <a:latin typeface="Helvetica Neue"/>
                        <a:ea typeface="Helvetica Neue"/>
                        <a:cs typeface="Helvetica Neue"/>
                        <a:sym typeface="Helvetica Neue"/>
                      </a:endParaRPr>
                    </a:p>
                    <a:p>
                      <a:pPr indent="0" lvl="0" marL="457200" marR="0" rtl="0" algn="just">
                        <a:lnSpc>
                          <a:spcPct val="115000"/>
                        </a:lnSpc>
                        <a:spcBef>
                          <a:spcPts val="15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keep up to date on the complaints received, the causes of these, and ensure that they are aware of how these type of complaints could affect the firm.</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73" name="Google Shape;573;g2cb93b62a7d_0_6"/>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74" name="Google Shape;574;g2cb93b62a7d_0_6"/>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75" name="Google Shape;575;g2cb93b62a7d_0_6"/>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76" name="Google Shape;576;g2cb93b62a7d_0_6"/>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77" name="Google Shape;577;g2cb93b62a7d_0_6"/>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78" name="Google Shape;578;g2cb93b62a7d_0_6"/>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579" name="Google Shape;579;g2cb93b62a7d_0_6">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580" name="Google Shape;580;g2cb93b62a7d_0_6">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81" name="Google Shape;581;g2cb93b62a7d_0_6">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82" name="Google Shape;582;g2cb93b62a7d_0_6">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87" name="Shape 587"/>
        <p:cNvGrpSpPr/>
        <p:nvPr/>
      </p:nvGrpSpPr>
      <p:grpSpPr>
        <a:xfrm>
          <a:off x="0" y="0"/>
          <a:ext cx="0" cy="0"/>
          <a:chOff x="0" y="0"/>
          <a:chExt cx="0" cy="0"/>
        </a:xfrm>
      </p:grpSpPr>
      <p:graphicFrame>
        <p:nvGraphicFramePr>
          <p:cNvPr id="588" name="Google Shape;588;g2cfccb3e43e_0_8"/>
          <p:cNvGraphicFramePr/>
          <p:nvPr/>
        </p:nvGraphicFramePr>
        <p:xfrm>
          <a:off x="-1" y="708920"/>
          <a:ext cx="3000000" cy="3000000"/>
        </p:xfrm>
        <a:graphic>
          <a:graphicData uri="http://schemas.openxmlformats.org/drawingml/2006/table">
            <a:tbl>
              <a:tblPr bandRow="1" firstRow="1">
                <a:noFill/>
                <a:tableStyleId>{14B7372B-F8B0-4603-AF2C-55225A4AD637}</a:tableStyleId>
              </a:tblPr>
              <a:tblGrid>
                <a:gridCol w="2368075"/>
                <a:gridCol w="5683400"/>
                <a:gridCol w="4116225"/>
              </a:tblGrid>
              <a:tr h="351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764675">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3"/>
                        </a:rPr>
                        <a:t>https://www.fca.org.uk/publication/consultation/cp24-9.pdf</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sz="105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April 2024</a:t>
                      </a:r>
                      <a:endParaRPr sz="14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published the consultation paper CP24/9 on Financial Crime Updates.</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Some of the key points:</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304800" lvl="0" marL="4572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Sanctions: The updates to Chapter 7 will focus on enhancing firms' systems and controls for managing financial sanctions without referring to specific regimes. The key changes include:</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Mandatory reporting of sanctions breaches.</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Governance frameworks for oversight of sanctions controls.</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Emphasis on management information to monitor sanctions controls effectively.</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Guidance on assessing exposure to and preparation for potential sanctions.</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Examples of expected practices using screening tools for sanctions compliance.</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Integration of Customer Due Diligence and sanctions risk management.</a:t>
                      </a:r>
                      <a:endParaRPr sz="1200" u="none" cap="none" strike="noStrike">
                        <a:solidFill>
                          <a:srgbClr val="0D0D0D"/>
                        </a:solidFill>
                        <a:latin typeface="Helvetica Neue"/>
                        <a:ea typeface="Helvetica Neue"/>
                        <a:cs typeface="Helvetica Neue"/>
                        <a:sym typeface="Helvetica Neue"/>
                      </a:endParaRPr>
                    </a:p>
                    <a:p>
                      <a:pPr indent="-304800" lvl="0" marL="4572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Proliferation Financing (PF) Revisions in Chapter 7.2 to incorporate PF risk assessment guidance and links to relevant resources, reflecting changes to the Money Laundering Regulations (MLRs).</a:t>
                      </a:r>
                      <a:endParaRPr sz="1200" u="none" cap="none" strike="noStrike">
                        <a:solidFill>
                          <a:srgbClr val="0D0D0D"/>
                        </a:solidFill>
                        <a:latin typeface="Helvetica Neue"/>
                        <a:ea typeface="Helvetica Neue"/>
                        <a:cs typeface="Helvetica Neue"/>
                        <a:sym typeface="Helvetica Neue"/>
                      </a:endParaRPr>
                    </a:p>
                    <a:p>
                      <a:pPr indent="-304800" lvl="0" marL="4572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 Consumer Duty: Integration of the Consumer Duty with financial crime controls, reminding firms to consider these duties together for products open for sale or renewal.</a:t>
                      </a:r>
                      <a:endParaRPr sz="1200" u="none" cap="none" strike="noStrike">
                        <a:solidFill>
                          <a:srgbClr val="0D0D0D"/>
                        </a:solidFill>
                        <a:latin typeface="Helvetica Neue"/>
                        <a:ea typeface="Helvetica Neue"/>
                        <a:cs typeface="Helvetica Neue"/>
                        <a:sym typeface="Helvetica Neue"/>
                      </a:endParaRPr>
                    </a:p>
                    <a:p>
                      <a:pPr indent="0" lvl="0" marL="457200" marR="0" rtl="0" algn="l">
                        <a:lnSpc>
                          <a:spcPct val="120000"/>
                        </a:lnSpc>
                        <a:spcBef>
                          <a:spcPts val="1200"/>
                        </a:spcBef>
                        <a:spcAft>
                          <a:spcPts val="0"/>
                        </a:spcAft>
                        <a:buClr>
                          <a:srgbClr val="000000"/>
                        </a:buClr>
                        <a:buSzPts val="1200"/>
                        <a:buFont typeface="Arial"/>
                        <a:buNone/>
                      </a:pPr>
                      <a:r>
                        <a:t/>
                      </a:r>
                      <a:endParaRPr sz="1200" u="none" cap="none" strike="noStrike">
                        <a:solidFill>
                          <a:srgbClr val="0D0D0D"/>
                        </a:solidFill>
                        <a:latin typeface="Helvetica Neue"/>
                        <a:ea typeface="Helvetica Neue"/>
                        <a:cs typeface="Helvetica Neue"/>
                        <a:sym typeface="Helvetica Neue"/>
                      </a:endParaRPr>
                    </a:p>
                    <a:p>
                      <a:pPr indent="0" lvl="0" marL="0" marR="0" rtl="0" algn="just">
                        <a:lnSpc>
                          <a:spcPct val="115000"/>
                        </a:lnSpc>
                        <a:spcBef>
                          <a:spcPts val="12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keep up to date on the Financial Crime updates and the firm's responsibilities in relation to Financial Crime.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89" name="Google Shape;589;g2cfccb3e43e_0_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90" name="Google Shape;590;g2cfccb3e43e_0_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91" name="Google Shape;591;g2cfccb3e43e_0_8"/>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92" name="Google Shape;592;g2cfccb3e43e_0_8"/>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93" name="Google Shape;593;g2cfccb3e43e_0_8"/>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594" name="Google Shape;594;g2cfccb3e43e_0_8">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595" name="Google Shape;595;g2cfccb3e43e_0_8">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96" name="Google Shape;596;g2cfccb3e43e_0_8">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97" name="Google Shape;597;g2cfccb3e43e_0_8">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602" name="Shape 602"/>
        <p:cNvGrpSpPr/>
        <p:nvPr/>
      </p:nvGrpSpPr>
      <p:grpSpPr>
        <a:xfrm>
          <a:off x="0" y="0"/>
          <a:ext cx="0" cy="0"/>
          <a:chOff x="0" y="0"/>
          <a:chExt cx="0" cy="0"/>
        </a:xfrm>
      </p:grpSpPr>
      <p:sp>
        <p:nvSpPr>
          <p:cNvPr id="603" name="Google Shape;603;p16">
            <a:hlinkClick action="ppaction://hlinksldjump" r:id="rId3"/>
          </p:cNvPr>
          <p:cNvSpPr/>
          <p:nvPr/>
        </p:nvSpPr>
        <p:spPr>
          <a:xfrm>
            <a:off x="2976878" y="646889"/>
            <a:ext cx="9215122" cy="6211020"/>
          </a:xfrm>
          <a:prstGeom prst="rect">
            <a:avLst/>
          </a:prstGeom>
          <a:noFill/>
          <a:ln>
            <a:noFill/>
          </a:ln>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0" i="0" lang="en-GB" sz="1995" u="none" cap="none" strike="noStrike">
                <a:solidFill>
                  <a:schemeClr val="dk1"/>
                </a:solidFill>
                <a:latin typeface="Helvetica Neue"/>
                <a:ea typeface="Helvetica Neue"/>
                <a:cs typeface="Helvetica Neue"/>
                <a:sym typeface="Helvetica Neue"/>
              </a:rPr>
              <a:t>Legal updates and developments are summarised below.</a:t>
            </a:r>
            <a:endParaRPr b="0" i="0" sz="1995" u="none" cap="none" strike="noStrike">
              <a:solidFill>
                <a:schemeClr val="dk1"/>
              </a:solidFill>
              <a:latin typeface="Helvetica Neue"/>
              <a:ea typeface="Helvetica Neue"/>
              <a:cs typeface="Helvetica Neue"/>
              <a:sym typeface="Helvetica Neue"/>
            </a:endParaRPr>
          </a:p>
        </p:txBody>
      </p:sp>
      <p:sp>
        <p:nvSpPr>
          <p:cNvPr id="604" name="Google Shape;604;p16">
            <a:hlinkClick action="ppaction://hlinksldjump" r:id="rId4"/>
          </p:cNvPr>
          <p:cNvSpPr/>
          <p:nvPr/>
        </p:nvSpPr>
        <p:spPr>
          <a:xfrm>
            <a:off x="3594312" y="5244130"/>
            <a:ext cx="7301375" cy="478450"/>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t/>
            </a:r>
            <a:endParaRPr b="0" i="0" sz="1995" u="none" cap="none" strike="noStrike">
              <a:solidFill>
                <a:srgbClr val="4E4E4E"/>
              </a:solidFill>
              <a:latin typeface="Helvetica Neue"/>
              <a:ea typeface="Helvetica Neue"/>
              <a:cs typeface="Helvetica Neue"/>
              <a:sym typeface="Helvetica Neue"/>
            </a:endParaRPr>
          </a:p>
        </p:txBody>
      </p:sp>
      <p:sp>
        <p:nvSpPr>
          <p:cNvPr id="605" name="Google Shape;605;p16"/>
          <p:cNvSpPr/>
          <p:nvPr/>
        </p:nvSpPr>
        <p:spPr>
          <a:xfrm>
            <a:off x="0" y="91"/>
            <a:ext cx="2976878" cy="685782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2800" u="none" cap="none" strike="noStrike">
                <a:solidFill>
                  <a:srgbClr val="DFB200"/>
                </a:solidFill>
                <a:latin typeface="Helvetica Neue"/>
                <a:ea typeface="Helvetica Neue"/>
                <a:cs typeface="Helvetica Neue"/>
                <a:sym typeface="Helvetica Neue"/>
              </a:rPr>
              <a:t>Legal Developments</a:t>
            </a:r>
            <a:endParaRPr b="0" i="0" sz="2800" u="none" cap="none" strike="noStrike">
              <a:solidFill>
                <a:srgbClr val="DFB2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606" name="Google Shape;606;p16"/>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607" name="Google Shape;607;p16"/>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sp>
        <p:nvSpPr>
          <p:cNvPr id="608" name="Google Shape;608;p16"/>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50"/>
              <a:buFont typeface="Arial"/>
              <a:buNone/>
            </a:pPr>
            <a:r>
              <a:rPr b="1" i="0" lang="en-GB" sz="1950" u="none" cap="none" strike="noStrike">
                <a:solidFill>
                  <a:srgbClr val="4E4E4E"/>
                </a:solidFill>
                <a:latin typeface="Helvetica Neue"/>
                <a:ea typeface="Helvetica Neue"/>
                <a:cs typeface="Helvetica Neue"/>
                <a:sym typeface="Helvetica Neue"/>
              </a:rPr>
              <a:t>REGULATORY UPDATE</a:t>
            </a:r>
            <a:r>
              <a:rPr b="1" i="0" lang="en-GB" sz="1950"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609" name="Google Shape;609;p16"/>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610" name="Google Shape;610;p16">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611" name="Google Shape;611;p16">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12" name="Google Shape;612;p16">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13" name="Google Shape;613;p16">
            <a:hlinkClick r:id="rId13"/>
          </p:cNvPr>
          <p:cNvPicPr preferRelativeResize="0"/>
          <p:nvPr/>
        </p:nvPicPr>
        <p:blipFill rotWithShape="1">
          <a:blip r:embed="rId14">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2e7cf3e3d04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20" name="Google Shape;620;g2e7cf3e3d04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21" name="Google Shape;621;g2e7cf3e3d04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622" name="Google Shape;622;g2e7cf3e3d04_0_0"/>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23" name="Google Shape;623;g2e7cf3e3d04_0_0"/>
          <p:cNvGraphicFramePr/>
          <p:nvPr/>
        </p:nvGraphicFramePr>
        <p:xfrm>
          <a:off x="14" y="69909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2905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282522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Project Angel Bidco Ltd (In Administration) v Axis Managing Agency Ltd &amp; Ors [2024] EWCA Civ 446</a:t>
                      </a:r>
                      <a:r>
                        <a:rPr b="1" lang="en-GB" sz="1150" u="sng" cap="none" strike="noStrike">
                          <a:solidFill>
                            <a:schemeClr val="hlink"/>
                          </a:solidFill>
                          <a:highlight>
                            <a:srgbClr val="FFFFFF"/>
                          </a:highlight>
                          <a:latin typeface="Roboto"/>
                          <a:ea typeface="Roboto"/>
                          <a:cs typeface="Roboto"/>
                          <a:sym typeface="Roboto"/>
                          <a:hlinkClick r:id="rId5"/>
                        </a:rPr>
                        <a:t> </a:t>
                      </a:r>
                      <a:endParaRPr b="1" sz="230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35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8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Court of Appeal dismissed the claimant's appeal, agreeing with the Commercial Court's earlier decision - that as the insured under a buy-side warranty and indemnity insurance policy, they had failed to show that an apparent inconsistency between the insured obligations and the policy exclusions was the result of a clear drafting error.</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Commercial Court Decision: The Commercial Court sided with the insurers, stating no contradiction existed between the insured obligations and the ABC Exclusion Clause. The various parts of the W&amp;I Policy, when read together, did not indicate an obvious error, and thus, no cover was provided for the ABC Warranties.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Readers may be interested in Lord Justice Lewison’s Judgment and the court's decision to uphold the Commercial Court’s decision, dismissing Project Angel's appeal.</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Key Points for Drafting Warranty and Indemnity Insurance Policies also make for interesting reading.</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30103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6"/>
                        </a:rPr>
                        <a:t>Norman Hay Plc vs Marsh Ltd Case</a:t>
                      </a:r>
                      <a:endParaRPr sz="2100" u="none" cap="none" strike="noStrike">
                        <a:solidFill>
                          <a:srgbClr val="515151"/>
                        </a:solidFill>
                        <a:highlight>
                          <a:srgbClr val="F7F8FA"/>
                        </a:highlight>
                        <a:latin typeface="Roboto"/>
                        <a:ea typeface="Roboto"/>
                        <a:cs typeface="Roboto"/>
                        <a:sym typeface="Roboto"/>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solidFill>
                          <a:srgbClr val="515151"/>
                        </a:solidFill>
                        <a:latin typeface="Helvetica Neue"/>
                        <a:ea typeface="Helvetica Neue"/>
                        <a:cs typeface="Helvetica Neue"/>
                        <a:sym typeface="Helvetica Neue"/>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2 May 2024</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Norman Hay Plc, a company with global operations requiring frequent business travel, retained Marsh Ltd to arrange non-owned auto insurance on a country-by-country basis for the policy year 2017/2018 and under a global liability programme for the policy years 2018/2019 and 2019/2020. Non-owned auto cover insures motor liability when cars are hired.</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On 22 November 2018, Mr Nigel Kelsall, an employee of Norman Hay’s subsidiary, Internationale Metall IMPragneier GmbH (IMP), was killed in a road accident in Ohio, USA, while driving a hire car without insurance. The other driver, Ms Sage, was seriously injured and sued Norman Hay and IMP, alleging negligence by Mr Kelsall. The case was settled with Norman Hay paying Ms Sage US$5.5 million.</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rgbClr val="333333"/>
                          </a:solidFill>
                          <a:latin typeface="Helvetica Neue"/>
                          <a:ea typeface="Helvetica Neue"/>
                          <a:cs typeface="Helvetica Neue"/>
                          <a:sym typeface="Helvetica Neue"/>
                        </a:rPr>
                        <a:t>The Judge set out a series of actions to take note of; </a:t>
                      </a:r>
                      <a:endParaRPr b="1" sz="1100" u="none" cap="none" strike="noStrike">
                        <a:latin typeface="Arial"/>
                        <a:ea typeface="Arial"/>
                        <a:cs typeface="Arial"/>
                        <a:sym typeface="Arial"/>
                      </a:endParaRPr>
                    </a:p>
                    <a:p>
                      <a:pPr indent="-298450" lvl="0" marL="457200" marR="0" rtl="0" algn="l">
                        <a:lnSpc>
                          <a:spcPct val="100000"/>
                        </a:lnSpc>
                        <a:spcBef>
                          <a:spcPts val="1200"/>
                        </a:spcBef>
                        <a:spcAft>
                          <a:spcPts val="0"/>
                        </a:spcAft>
                        <a:buClr>
                          <a:srgbClr val="000000"/>
                        </a:buClr>
                        <a:buSzPts val="1100"/>
                        <a:buFont typeface="Arial"/>
                        <a:buAutoNum type="arabicPeriod"/>
                      </a:pPr>
                      <a:r>
                        <a:rPr lang="en-GB" sz="1200" u="none" cap="none" strike="noStrike">
                          <a:solidFill>
                            <a:srgbClr val="333333"/>
                          </a:solidFill>
                          <a:latin typeface="Helvetica Neue"/>
                          <a:ea typeface="Helvetica Neue"/>
                          <a:cs typeface="Helvetica Neue"/>
                          <a:sym typeface="Helvetica Neue"/>
                        </a:rPr>
                        <a:t>Review Insurance Arrangements:</a:t>
                      </a:r>
                      <a:endParaRPr sz="1200" u="none" cap="none" strike="noStrike">
                        <a:solidFill>
                          <a:srgbClr val="333333"/>
                        </a:solidFill>
                        <a:latin typeface="Helvetica Neue"/>
                        <a:ea typeface="Helvetica Neue"/>
                        <a:cs typeface="Helvetica Neue"/>
                        <a:sym typeface="Helvetica Neue"/>
                      </a:endParaRPr>
                    </a:p>
                    <a:p>
                      <a:pPr indent="-298450" lvl="1" marL="914400" marR="0" rtl="0" algn="l">
                        <a:lnSpc>
                          <a:spcPct val="100000"/>
                        </a:lnSpc>
                        <a:spcBef>
                          <a:spcPts val="0"/>
                        </a:spcBef>
                        <a:spcAft>
                          <a:spcPts val="0"/>
                        </a:spcAft>
                        <a:buClr>
                          <a:schemeClr val="dk1"/>
                        </a:buClr>
                        <a:buSzPts val="1100"/>
                        <a:buFont typeface="Arial"/>
                        <a:buChar char="○"/>
                      </a:pPr>
                      <a:r>
                        <a:rPr lang="en-GB" sz="1200" u="none" cap="none" strike="noStrike">
                          <a:solidFill>
                            <a:srgbClr val="333333"/>
                          </a:solidFill>
                          <a:latin typeface="Helvetica Neue"/>
                          <a:ea typeface="Helvetica Neue"/>
                          <a:cs typeface="Helvetica Neue"/>
                          <a:sym typeface="Helvetica Neue"/>
                        </a:rPr>
                        <a:t>Ensure adequate coverage for all potential risks, especially for frequent business travel.</a:t>
                      </a:r>
                      <a:endParaRPr sz="1200" u="none" cap="none" strike="noStrike">
                        <a:solidFill>
                          <a:srgbClr val="333333"/>
                        </a:solidFill>
                        <a:latin typeface="Helvetica Neue"/>
                        <a:ea typeface="Helvetica Neue"/>
                        <a:cs typeface="Helvetica Neue"/>
                        <a:sym typeface="Helvetica Neue"/>
                      </a:endParaRPr>
                    </a:p>
                    <a:p>
                      <a:pPr indent="-298450" lvl="0" marL="457200" marR="0" rtl="0" algn="l">
                        <a:lnSpc>
                          <a:spcPct val="100000"/>
                        </a:lnSpc>
                        <a:spcBef>
                          <a:spcPts val="0"/>
                        </a:spcBef>
                        <a:spcAft>
                          <a:spcPts val="0"/>
                        </a:spcAft>
                        <a:buClr>
                          <a:schemeClr val="dk1"/>
                        </a:buClr>
                        <a:buSzPts val="1100"/>
                        <a:buFont typeface="Arial"/>
                        <a:buAutoNum type="arabicPeriod"/>
                      </a:pPr>
                      <a:r>
                        <a:rPr lang="en-GB" sz="1200" u="none" cap="none" strike="noStrike">
                          <a:solidFill>
                            <a:srgbClr val="333333"/>
                          </a:solidFill>
                          <a:latin typeface="Helvetica Neue"/>
                          <a:ea typeface="Helvetica Neue"/>
                          <a:cs typeface="Helvetica Neue"/>
                          <a:sym typeface="Helvetica Neue"/>
                        </a:rPr>
                        <a:t>Document Decision Processes:</a:t>
                      </a:r>
                      <a:endParaRPr sz="1200" u="none" cap="none" strike="noStrike">
                        <a:solidFill>
                          <a:srgbClr val="333333"/>
                        </a:solidFill>
                        <a:latin typeface="Helvetica Neue"/>
                        <a:ea typeface="Helvetica Neue"/>
                        <a:cs typeface="Helvetica Neue"/>
                        <a:sym typeface="Helvetica Neue"/>
                      </a:endParaRPr>
                    </a:p>
                    <a:p>
                      <a:pPr indent="-298450" lvl="1" marL="914400" marR="0" rtl="0" algn="l">
                        <a:lnSpc>
                          <a:spcPct val="100000"/>
                        </a:lnSpc>
                        <a:spcBef>
                          <a:spcPts val="0"/>
                        </a:spcBef>
                        <a:spcAft>
                          <a:spcPts val="0"/>
                        </a:spcAft>
                        <a:buClr>
                          <a:schemeClr val="dk1"/>
                        </a:buClr>
                        <a:buSzPts val="1100"/>
                        <a:buFont typeface="Arial"/>
                        <a:buChar char="○"/>
                      </a:pPr>
                      <a:r>
                        <a:rPr lang="en-GB" sz="1200" u="none" cap="none" strike="noStrike">
                          <a:solidFill>
                            <a:srgbClr val="333333"/>
                          </a:solidFill>
                          <a:latin typeface="Helvetica Neue"/>
                          <a:ea typeface="Helvetica Neue"/>
                          <a:cs typeface="Helvetica Neue"/>
                          <a:sym typeface="Helvetica Neue"/>
                        </a:rPr>
                        <a:t>Maintain thorough records of insurance advice and decisions to support claims if disputes arise.</a:t>
                      </a:r>
                      <a:endParaRPr sz="1200" u="none" cap="none" strike="noStrike">
                        <a:solidFill>
                          <a:srgbClr val="333333"/>
                        </a:solidFill>
                        <a:latin typeface="Helvetica Neue"/>
                        <a:ea typeface="Helvetica Neue"/>
                        <a:cs typeface="Helvetica Neue"/>
                        <a:sym typeface="Helvetica Neue"/>
                      </a:endParaRPr>
                    </a:p>
                    <a:p>
                      <a:pPr indent="-298450" lvl="0" marL="457200" marR="0" rtl="0" algn="l">
                        <a:lnSpc>
                          <a:spcPct val="100000"/>
                        </a:lnSpc>
                        <a:spcBef>
                          <a:spcPts val="0"/>
                        </a:spcBef>
                        <a:spcAft>
                          <a:spcPts val="0"/>
                        </a:spcAft>
                        <a:buClr>
                          <a:schemeClr val="dk1"/>
                        </a:buClr>
                        <a:buSzPts val="1100"/>
                        <a:buFont typeface="Arial"/>
                        <a:buAutoNum type="arabicPeriod"/>
                      </a:pPr>
                      <a:r>
                        <a:rPr lang="en-GB" sz="1200" u="none" cap="none" strike="noStrike">
                          <a:solidFill>
                            <a:srgbClr val="333333"/>
                          </a:solidFill>
                          <a:latin typeface="Helvetica Neue"/>
                          <a:ea typeface="Helvetica Neue"/>
                          <a:cs typeface="Helvetica Neue"/>
                          <a:sym typeface="Helvetica Neue"/>
                        </a:rPr>
                        <a:t>Legal and Regulatory Compliance:</a:t>
                      </a:r>
                      <a:endParaRPr sz="1200" u="none" cap="none" strike="noStrike">
                        <a:solidFill>
                          <a:srgbClr val="333333"/>
                        </a:solidFill>
                        <a:latin typeface="Helvetica Neue"/>
                        <a:ea typeface="Helvetica Neue"/>
                        <a:cs typeface="Helvetica Neue"/>
                        <a:sym typeface="Helvetica Neue"/>
                      </a:endParaRPr>
                    </a:p>
                    <a:p>
                      <a:pPr indent="-298450" lvl="1" marL="914400" marR="0" rtl="0" algn="l">
                        <a:lnSpc>
                          <a:spcPct val="100000"/>
                        </a:lnSpc>
                        <a:spcBef>
                          <a:spcPts val="0"/>
                        </a:spcBef>
                        <a:spcAft>
                          <a:spcPts val="0"/>
                        </a:spcAft>
                        <a:buClr>
                          <a:schemeClr val="dk1"/>
                        </a:buClr>
                        <a:buSzPts val="1100"/>
                        <a:buFont typeface="Arial"/>
                        <a:buChar char="○"/>
                      </a:pPr>
                      <a:r>
                        <a:rPr lang="en-GB" sz="1200" u="none" cap="none" strike="noStrike">
                          <a:solidFill>
                            <a:srgbClr val="333333"/>
                          </a:solidFill>
                          <a:latin typeface="Helvetica Neue"/>
                          <a:ea typeface="Helvetica Neue"/>
                          <a:cs typeface="Helvetica Neue"/>
                          <a:sym typeface="Helvetica Neue"/>
                        </a:rPr>
                        <a:t>Regularly review compliance with legal and regulatory obligations to avoid negligence claims.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24" name="Google Shape;624;g2e7cf3e3d04_0_0"/>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625" name="Google Shape;625;g2e7cf3e3d04_0_0">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626" name="Google Shape;626;g2e7cf3e3d04_0_0">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27" name="Google Shape;627;g2e7cf3e3d04_0_0">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28" name="Google Shape;628;g2e7cf3e3d04_0_0">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629" name="Google Shape;629;g2e7cf3e3d04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2de6ffa2b97_0_14"/>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36" name="Google Shape;636;g2de6ffa2b97_0_14"/>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37" name="Google Shape;637;g2de6ffa2b97_0_14"/>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638" name="Google Shape;638;g2de6ffa2b97_0_14"/>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39" name="Google Shape;639;g2de6ffa2b97_0_14"/>
          <p:cNvGraphicFramePr/>
          <p:nvPr/>
        </p:nvGraphicFramePr>
        <p:xfrm>
          <a:off x="14" y="69909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5392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58692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4"/>
                        </a:rPr>
                        <a:t>On 29 April 2024, the EU published in the Official Journal a new Directive criminalizing sanctions violations, Directive (EU) 2024/1226</a:t>
                      </a:r>
                      <a:endParaRPr sz="2100" u="none" cap="none" strike="noStrike">
                        <a:solidFill>
                          <a:srgbClr val="515151"/>
                        </a:solidFill>
                        <a:highlight>
                          <a:srgbClr val="F7F8FA"/>
                        </a:highlight>
                        <a:latin typeface="Roboto"/>
                        <a:ea typeface="Roboto"/>
                        <a:cs typeface="Roboto"/>
                        <a:sym typeface="Roboto"/>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solidFill>
                          <a:srgbClr val="515151"/>
                        </a:solidFill>
                        <a:latin typeface="Helvetica Neue"/>
                        <a:ea typeface="Helvetica Neue"/>
                        <a:cs typeface="Helvetica Neue"/>
                        <a:sym typeface="Helvetica Neue"/>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May 2024</a:t>
                      </a:r>
                      <a:endParaRPr sz="1400" u="none" cap="none" strike="noStrike"/>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New EU Directive Criminalizes Sanctions Violations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EU has published a new Directive that mandates Member States to criminalize certain intentional violations of EU sanctions. The covered offenses include making funds available to designated persons, failing to freeze assets, enabling entry of designated persons, and engaging in prohibited trade, financial services, or other services. It also criminalizes four forms of sanctions circumvention. Member States must punish inciting, aiding, abetting, and attempted violations. While allowing exemptions for low-value violations under €10,000, the Directive aims to achieve more consistent enforcement of EU sanctions across Member States.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 Companies and individuals engaged in international trade or finance should review their compliance programs and procedures to ensure adherence to the new criminal sanctions regime across the EU.</a:t>
                      </a:r>
                      <a:endParaRPr sz="1200" u="none" cap="none" strike="noStrike">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40" name="Google Shape;640;g2de6ffa2b97_0_14"/>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641" name="Google Shape;641;g2de6ffa2b97_0_14">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642" name="Google Shape;642;g2de6ffa2b97_0_14">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43" name="Google Shape;643;g2de6ffa2b97_0_14">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44" name="Google Shape;644;g2de6ffa2b97_0_14">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645" name="Google Shape;645;g2de6ffa2b97_0_14"/>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g2de6ffa2b97_0_81"/>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52" name="Google Shape;652;g2de6ffa2b97_0_81"/>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53" name="Google Shape;653;g2de6ffa2b97_0_81"/>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654" name="Google Shape;654;g2de6ffa2b97_0_81"/>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55" name="Google Shape;655;g2de6ffa2b97_0_81"/>
          <p:cNvGraphicFramePr/>
          <p:nvPr/>
        </p:nvGraphicFramePr>
        <p:xfrm>
          <a:off x="14" y="69909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2619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299262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High Court Holds That Limitation Clause Did Not Limit Primary Payment Obligation</a:t>
                      </a:r>
                      <a:endParaRPr b="1" sz="230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35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14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The High Court ruled that a broadly drafted limitation of liability clause did not cap the defendants' primary obligation to pay for goods received from Costcutter.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The defendants argued the clause limiting "total liability...arising out of any...breach of contract or otherwise" reduced their debt to zero. However, the court distinguished between primary obligations like paying for goods, and secondary obligations like damages for breach. It held limitation clauses only apply to limit secondary liability, not primary obligations to perform a contract's core duties, unless explicitly stated. Following the Supreme Court's guidance, the court was reluctant to find the clause excluded Costcutter valuable rights without clear wording.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11111"/>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serves as a useful reminder of the difference between primary and secondary contractual obligations and the court's reluctance to infer that primary contractual obligations are limited by broadly drafted limitation of liability clauses.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highlights that broadly worded exclusions are unlikely to limit core contractual payment obligations.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2842350">
                <a:tc>
                  <a:txBody>
                    <a:bodyPr/>
                    <a:lstStyle/>
                    <a:p>
                      <a:pPr indent="0" lvl="0" marL="0" marR="0" rtl="0" algn="l">
                        <a:lnSpc>
                          <a:spcPct val="109565"/>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rPr>
                        <a:t>Bellini v Brit: The Court of Appeal serves up a slightly sour COVID-19 decision</a:t>
                      </a:r>
                      <a:endParaRPr sz="2100" u="none" cap="none" strike="noStrike">
                        <a:solidFill>
                          <a:srgbClr val="515151"/>
                        </a:solidFill>
                        <a:highlight>
                          <a:srgbClr val="F7F8FA"/>
                        </a:highlight>
                        <a:latin typeface="Roboto"/>
                        <a:ea typeface="Roboto"/>
                        <a:cs typeface="Roboto"/>
                        <a:sym typeface="Roboto"/>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solidFill>
                          <a:srgbClr val="515151"/>
                        </a:solidFill>
                        <a:latin typeface="Helvetica Neue"/>
                        <a:ea typeface="Helvetica Neue"/>
                        <a:cs typeface="Helvetica Neue"/>
                        <a:sym typeface="Helvetica Neue"/>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14 May 2024</a:t>
                      </a:r>
                      <a:endParaRPr sz="1400" u="none" cap="none" strike="noStrike"/>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Court of Appeal ruled against the policyholder in a case involving a "Murder, suicide or disease" extension clause for business interruption coverage.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key issue was whether the disease clause provided non-damage cover or required property damage, as defined in the policy. The court found that the clause's wording, when read objectively alongside the overall policy, clearly required property damage to trigger coverage. Despite potentially providing only limited additional coverage, the court held the clause was unambiguous and could not be re-written absent a drafting mistake.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decision highlights the importance of carefully reviewing policy wordings, as endorsements may not expand coverage as intended if they incorporate requirements from the main insuring clause.</a:t>
                      </a:r>
                      <a:endParaRPr sz="1200" u="none" cap="none" strike="noStrike">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56" name="Google Shape;656;g2de6ffa2b97_0_81"/>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657" name="Google Shape;657;g2de6ffa2b97_0_81">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658" name="Google Shape;658;g2de6ffa2b97_0_81">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59" name="Google Shape;659;g2de6ffa2b97_0_81">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60" name="Google Shape;660;g2de6ffa2b97_0_81">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661" name="Google Shape;661;g2de6ffa2b97_0_81"/>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g2de6ffa2b97_0_63"/>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68" name="Google Shape;668;g2de6ffa2b97_0_63"/>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69" name="Google Shape;669;g2de6ffa2b97_0_63"/>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670" name="Google Shape;670;g2de6ffa2b97_0_63"/>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671" name="Google Shape;671;g2de6ffa2b97_0_63"/>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72" name="Google Shape;672;g2de6ffa2b97_0_63"/>
          <p:cNvGraphicFramePr/>
          <p:nvPr/>
        </p:nvGraphicFramePr>
        <p:xfrm>
          <a:off x="1" y="66834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2769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2239000">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Project Angel Bidco Ltd (in administration) v Axis Managing Agency Ltd (as representative of Syndicate 1686 at Lloyd's of London) and other companies</a:t>
                      </a:r>
                      <a:endParaRPr sz="2100" u="none" cap="none" strike="noStrike">
                        <a:solidFill>
                          <a:srgbClr val="515151"/>
                        </a:solidFill>
                        <a:highlight>
                          <a:srgbClr val="FFFFFF"/>
                        </a:highlight>
                        <a:latin typeface="Roboto"/>
                        <a:ea typeface="Roboto"/>
                        <a:cs typeface="Roboto"/>
                        <a:sym typeface="Roboto"/>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9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As seen from the case, definitions (and coverage) may change because of a single letter. Insurers should exercise care and caution in the drafting of policies as the English courts (and ones in other common law jurisdictions) are reluctant to step in to rewrite the contract (even when there is an apparent inconsistency). Instead, as seen from the Court of Appeal’s judgment, the court’s intervention is confined to very limited circumstances where there is an obvious drafting error and where the cure is equally obvious.</a:t>
                      </a:r>
                      <a:endParaRPr sz="110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0"/>
                        </a:spcBef>
                        <a:spcAft>
                          <a:spcPts val="0"/>
                        </a:spcAft>
                        <a:buClr>
                          <a:schemeClr val="dk1"/>
                        </a:buClr>
                        <a:buSzPts val="11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For Reinsurance clients</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3786050">
                <a:tc>
                  <a:txBody>
                    <a:bodyPr/>
                    <a:lstStyle/>
                    <a:p>
                      <a:pPr indent="0" lvl="0" marL="0" marR="0" rtl="0" algn="l">
                        <a:lnSpc>
                          <a:spcPct val="109565"/>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5"/>
                        </a:rPr>
                        <a:t>Tyson International Company Ltd v Partner Reinsurance Europe SE</a:t>
                      </a:r>
                      <a:endParaRPr sz="2100" u="none" cap="none" strike="noStrike">
                        <a:solidFill>
                          <a:srgbClr val="515151"/>
                        </a:solidFill>
                        <a:highlight>
                          <a:srgbClr val="FFFFFF"/>
                        </a:highlight>
                        <a:latin typeface="Roboto"/>
                        <a:ea typeface="Roboto"/>
                        <a:cs typeface="Roboto"/>
                        <a:sym typeface="Roboto"/>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9 May 2024</a:t>
                      </a:r>
                      <a:endParaRPr sz="1400" u="none" cap="none" strike="noStrike"/>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article discusses a legal dispute between Tyson and Partner Re over a reinsurance contract. Initially, they entered into a Market Reform Contract (MRC) on July 1, 2021, governed by English law and jurisdiction. Eight days later, Partner Re issued a Market Uniform Reinsurance Agreement (MURA) covering the same risks but with New York law and arbitration clauses.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key question was whether the MURA superseded the MRC or was merely an administrative document. The Court of Appeal ruled that the MURA replaced the MRC, objectively analyzing the parties' actions and the MURA's terms, including an entire agreement clause stating it superseded prior agreements.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Despite the MRC being a valid contract, the court held that the parties intended to switch to the MURA, which resembled a binding reinsurance contract governed by New York law. As the judge quipped, "the parties began by playing cricket but then switched to baseball," referring to the change from English to New York law.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For Reinsurance clients</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73" name="Google Shape;673;g2de6ffa2b97_0_63"/>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674" name="Google Shape;674;g2de6ffa2b97_0_63">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675" name="Google Shape;675;g2de6ffa2b97_0_63">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76" name="Google Shape;676;g2de6ffa2b97_0_63">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77" name="Google Shape;677;g2de6ffa2b97_0_63">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7"/>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84" name="Google Shape;684;p17"/>
          <p:cNvSpPr/>
          <p:nvPr/>
        </p:nvSpPr>
        <p:spPr>
          <a:xfrm>
            <a:off x="0" y="6825253"/>
            <a:ext cx="12192000" cy="32658"/>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85" name="Google Shape;685;p17"/>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686" name="Google Shape;686;p17"/>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687" name="Google Shape;687;p17"/>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88" name="Google Shape;688;p17"/>
          <p:cNvGraphicFramePr/>
          <p:nvPr/>
        </p:nvGraphicFramePr>
        <p:xfrm>
          <a:off x="1" y="66834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2923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4419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4"/>
                        </a:rPr>
                        <a:t>Improving the quality of data on our registers</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5"/>
                        </a:rPr>
                        <a:t>Confirmation statement changes</a:t>
                      </a:r>
                      <a:endParaRPr sz="1200" u="sng" cap="none" strike="noStrike">
                        <a:solidFill>
                          <a:schemeClr val="hlink"/>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6"/>
                        </a:rPr>
                        <a:t>Changes to Companies House fees</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From 4 March 2024, greater powers for Companies House to query information, stronger checks on company names, new rules for registered office addresses, and new lawful purpose statements.</a:t>
                      </a:r>
                      <a:endParaRPr sz="1200" u="none" cap="none" strike="noStrike">
                        <a:latin typeface="Helvetica Neue"/>
                        <a:ea typeface="Helvetica Neue"/>
                        <a:cs typeface="Helvetica Neue"/>
                        <a:sym typeface="Helvetica Neue"/>
                      </a:endParaRPr>
                    </a:p>
                    <a:p>
                      <a:pPr indent="0" lvl="0" marL="0" marR="0" rtl="0" algn="l">
                        <a:lnSpc>
                          <a:spcPct val="115000"/>
                        </a:lnSpc>
                        <a:spcBef>
                          <a:spcPts val="9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br>
                        <a:rPr lang="en-GB" sz="1400" u="none" cap="none" strike="noStrike"/>
                      </a:br>
                      <a:endParaRPr sz="1400" u="none" cap="none" strike="noStrike"/>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From 4 March 2024, new requirements to provide a registered email address and to confirm that the intended future activities of the company will be lawful. </a:t>
                      </a:r>
                      <a:r>
                        <a:rPr b="1" lang="en-GB" sz="1150" u="none" cap="none" strike="noStrike">
                          <a:solidFill>
                            <a:srgbClr val="0B0C0C"/>
                          </a:solidFill>
                          <a:highlight>
                            <a:srgbClr val="FFFFFF"/>
                          </a:highlight>
                          <a:latin typeface="Arial"/>
                          <a:ea typeface="Arial"/>
                          <a:cs typeface="Arial"/>
                          <a:sym typeface="Arial"/>
                        </a:rPr>
                        <a:t>  </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From 1 May 2024, increased fees to take new future expenditure into account, as well as making sure costs are recovered from existing expenditure. </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1212450">
                <a:tc>
                  <a:txBody>
                    <a:bodyPr/>
                    <a:lstStyle/>
                    <a:p>
                      <a:pPr indent="0" lvl="0" marL="0" marR="0" rtl="0" algn="l">
                        <a:lnSpc>
                          <a:spcPct val="111111"/>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7"/>
                        </a:rPr>
                        <a:t>Identity verification</a:t>
                      </a:r>
                      <a:br>
                        <a:rPr lang="en-GB" sz="1400" u="none" cap="none" strike="noStrike"/>
                      </a:br>
                      <a:endParaRPr sz="1400" u="none" cap="none" strike="noStrike"/>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400" u="none" cap="none" strike="noStrike"/>
                    </a:p>
                  </a:txBody>
                  <a:tcPr marT="45725" marB="45725" marR="91450" marL="91450">
                    <a:solidFill>
                      <a:schemeClr val="lt2"/>
                    </a:solidFill>
                  </a:tcPr>
                </a:tc>
                <a:tc>
                  <a:txBody>
                    <a:bodyPr/>
                    <a:lstStyle/>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Companies House will introduce a new identity verification process to help deter those wishing to use companies for illegal purposes.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Anyone setting up, running, owning or controlling a company in the UK will need to verify their identity to prove they are who they claim to be.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Over the coming months, we’ll explain when these changes will come into effect and how the identity verification process will work. You do not need to do anything yet.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89" name="Google Shape;689;p17"/>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690" name="Google Shape;690;p17">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691" name="Google Shape;691;p17">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92" name="Google Shape;692;p17">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93" name="Google Shape;693;p17">
            <a:hlinkClick r:id="rId15"/>
          </p:cNvPr>
          <p:cNvPicPr preferRelativeResize="0"/>
          <p:nvPr/>
        </p:nvPicPr>
        <p:blipFill rotWithShape="1">
          <a:blip r:embed="rId16">
            <a:alphaModFix/>
          </a:blip>
          <a:srcRect b="0" l="0" r="0" t="0"/>
          <a:stretch/>
        </p:blipFill>
        <p:spPr>
          <a:xfrm>
            <a:off x="9510661" y="135801"/>
            <a:ext cx="347069" cy="449707"/>
          </a:xfrm>
          <a:prstGeom prst="rect">
            <a:avLst/>
          </a:prstGeom>
          <a:noFill/>
          <a:ln>
            <a:noFill/>
          </a:ln>
        </p:spPr>
      </p:pic>
      <p:cxnSp>
        <p:nvCxnSpPr>
          <p:cNvPr id="694" name="Google Shape;694;p17"/>
          <p:cNvCxnSpPr/>
          <p:nvPr/>
        </p:nvCxnSpPr>
        <p:spPr>
          <a:xfrm flipH="1" rot="10800000">
            <a:off x="3200" y="2478200"/>
            <a:ext cx="12200700" cy="16200"/>
          </a:xfrm>
          <a:prstGeom prst="straightConnector1">
            <a:avLst/>
          </a:prstGeom>
          <a:noFill/>
          <a:ln cap="flat" cmpd="sng" w="9525">
            <a:solidFill>
              <a:schemeClr val="dk2"/>
            </a:solidFill>
            <a:prstDash val="solid"/>
            <a:round/>
            <a:headEnd len="sm" w="sm" type="none"/>
            <a:tailEnd len="sm" w="sm" type="none"/>
          </a:ln>
        </p:spPr>
      </p:cxnSp>
      <p:cxnSp>
        <p:nvCxnSpPr>
          <p:cNvPr id="695" name="Google Shape;695;p17"/>
          <p:cNvCxnSpPr/>
          <p:nvPr/>
        </p:nvCxnSpPr>
        <p:spPr>
          <a:xfrm>
            <a:off x="0" y="3906775"/>
            <a:ext cx="12172200" cy="7200"/>
          </a:xfrm>
          <a:prstGeom prst="straightConnector1">
            <a:avLst/>
          </a:prstGeom>
          <a:noFill/>
          <a:ln cap="flat" cmpd="sng" w="9525">
            <a:solidFill>
              <a:schemeClr val="dk2"/>
            </a:solidFill>
            <a:prstDash val="solid"/>
            <a:round/>
            <a:headEnd len="sm" w="sm" type="none"/>
            <a:tailEnd len="sm" w="sm" type="none"/>
          </a:ln>
        </p:spPr>
      </p:cxnSp>
      <p:cxnSp>
        <p:nvCxnSpPr>
          <p:cNvPr id="696" name="Google Shape;696;p17"/>
          <p:cNvCxnSpPr/>
          <p:nvPr/>
        </p:nvCxnSpPr>
        <p:spPr>
          <a:xfrm>
            <a:off x="0" y="5175600"/>
            <a:ext cx="12172200" cy="72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2da0a711ec1_0_11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03" name="Google Shape;703;g2da0a711ec1_0_11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04" name="Google Shape;704;g2da0a711ec1_0_11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705" name="Google Shape;705;g2da0a711ec1_0_110"/>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06" name="Google Shape;706;g2da0a711ec1_0_110"/>
          <p:cNvGraphicFramePr/>
          <p:nvPr/>
        </p:nvGraphicFramePr>
        <p:xfrm>
          <a:off x="1" y="66834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298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411857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Changes to accounts</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5"/>
                        </a:rPr>
                        <a:t>Protecting your information</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measures set out in the Economic Crime and Corporate Transparency Act will improve transparency by making more financial information available to the public. </a:t>
                      </a:r>
                      <a:r>
                        <a:rPr lang="en-GB" sz="1450" u="none" cap="none" strike="noStrike">
                          <a:solidFill>
                            <a:srgbClr val="0B0C0C"/>
                          </a:solidFill>
                          <a:highlight>
                            <a:srgbClr val="FFFFFF"/>
                          </a:highlight>
                          <a:latin typeface="Arial"/>
                          <a:ea typeface="Arial"/>
                          <a:cs typeface="Arial"/>
                          <a:sym typeface="Arial"/>
                        </a:rPr>
                        <a:t>  </a:t>
                      </a:r>
                      <a:endParaRPr sz="1200" u="none" cap="none" strike="noStrike">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new legislation lays the foundation for Companies House to require companies to file accounts in a digital format. To comply with these changes, all companies will need to find suitable software before web-based and paper filing options are no longer available.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applies to directors who file accounts themselves, and companies who use third party agents or accountants to file their annual accounts.</a:t>
                      </a:r>
                      <a:r>
                        <a:rPr lang="en-GB" sz="1100" u="none" cap="none" strike="noStrike">
                          <a:solidFill>
                            <a:srgbClr val="0B0C0C"/>
                          </a:solidFill>
                          <a:highlight>
                            <a:srgbClr val="FFFFFF"/>
                          </a:highlight>
                          <a:latin typeface="Arial"/>
                          <a:ea typeface="Arial"/>
                          <a:cs typeface="Arial"/>
                          <a:sym typeface="Arial"/>
                        </a:rPr>
                        <a:t> </a:t>
                      </a:r>
                      <a:endParaRPr sz="1100" u="none" cap="none" strike="noStrike">
                        <a:solidFill>
                          <a:srgbClr val="0B0C0C"/>
                        </a:solidFill>
                        <a:highlight>
                          <a:srgbClr val="FFFFFF"/>
                        </a:highlight>
                        <a:latin typeface="Arial"/>
                        <a:ea typeface="Arial"/>
                        <a:cs typeface="Arial"/>
                        <a:sym typeface="Arial"/>
                      </a:endParaRPr>
                    </a:p>
                    <a:p>
                      <a:pPr indent="0" lvl="0" marL="0" marR="0" rtl="0" algn="l">
                        <a:lnSpc>
                          <a:spcPct val="100000"/>
                        </a:lnSpc>
                        <a:spcBef>
                          <a:spcPts val="900"/>
                        </a:spcBef>
                        <a:spcAft>
                          <a:spcPts val="0"/>
                        </a:spcAft>
                        <a:buClr>
                          <a:srgbClr val="000000"/>
                        </a:buClr>
                        <a:buSzPts val="1400"/>
                        <a:buFont typeface="Arial"/>
                        <a:buNone/>
                      </a:pPr>
                      <a:br>
                        <a:rPr lang="en-GB" sz="1200" u="none" cap="none" strike="noStrike">
                          <a:latin typeface="Helvetica Neue"/>
                          <a:ea typeface="Helvetica Neue"/>
                          <a:cs typeface="Helvetica Neue"/>
                          <a:sym typeface="Helvetica Neue"/>
                        </a:rPr>
                      </a:br>
                      <a:r>
                        <a:rPr lang="en-GB" sz="1200" u="none" cap="none" strike="noStrike">
                          <a:solidFill>
                            <a:srgbClr val="333333"/>
                          </a:solidFill>
                          <a:latin typeface="Helvetica Neue"/>
                          <a:ea typeface="Helvetica Neue"/>
                          <a:cs typeface="Helvetica Neue"/>
                          <a:sym typeface="Helvetica Neue"/>
                        </a:rPr>
                        <a:t>The Economic Crime and Corporate Transparency Act has introduced measures to prevent abuse of personal information held on the Companies House register.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br>
                        <a:rPr lang="en-GB" sz="1200" u="none" cap="none" strike="noStrike">
                          <a:solidFill>
                            <a:srgbClr val="333333"/>
                          </a:solidFill>
                          <a:latin typeface="Helvetica Neue"/>
                          <a:ea typeface="Helvetica Neue"/>
                          <a:cs typeface="Helvetica Neue"/>
                          <a:sym typeface="Helvetica Neue"/>
                        </a:rPr>
                      </a:br>
                      <a:r>
                        <a:rPr lang="en-GB" sz="1200" u="none" cap="none" strike="noStrike">
                          <a:solidFill>
                            <a:srgbClr val="333333"/>
                          </a:solidFill>
                          <a:latin typeface="Helvetica Neue"/>
                          <a:ea typeface="Helvetica Neue"/>
                          <a:cs typeface="Helvetica Neue"/>
                          <a:sym typeface="Helvetica Neue"/>
                        </a:rPr>
                        <a:t>One of the aims is to balance the need for corporate transparency with the understanding that personal information should only be published when it’s necessary and proportionate to do so.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These measures will come into force over the next two years in a phased approach.</a:t>
                      </a:r>
                      <a:r>
                        <a:rPr lang="en-GB" sz="1100" u="none" cap="none" strike="noStrike">
                          <a:solidFill>
                            <a:srgbClr val="0B0C0C"/>
                          </a:solidFill>
                          <a:highlight>
                            <a:srgbClr val="FFFFFF"/>
                          </a:highlight>
                          <a:latin typeface="Arial"/>
                          <a:ea typeface="Arial"/>
                          <a:cs typeface="Arial"/>
                          <a:sym typeface="Arial"/>
                        </a:rPr>
                        <a:t>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1772725">
                <a:tc>
                  <a:txBody>
                    <a:bodyPr/>
                    <a:lstStyle/>
                    <a:p>
                      <a:pPr indent="0" lvl="0" marL="0" marR="0" rtl="0" algn="l">
                        <a:lnSpc>
                          <a:spcPct val="111111"/>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6"/>
                        </a:rPr>
                        <a:t>Changes to limited partnerships</a:t>
                      </a: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400" u="none" cap="none" strike="noStrike"/>
                    </a:p>
                  </a:txBody>
                  <a:tcPr marT="45725" marB="45725" marR="91450" marL="91450">
                    <a:solidFill>
                      <a:schemeClr val="lt2"/>
                    </a:solidFill>
                  </a:tcPr>
                </a:tc>
                <a:tc>
                  <a:txBody>
                    <a:bodyPr/>
                    <a:lstStyle/>
                    <a:p>
                      <a:pPr indent="0" lvl="0" marL="0" marR="0" rtl="0" algn="l">
                        <a:lnSpc>
                          <a:spcPct val="131578"/>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Limited partnerships will need to file their information through authorised agents, and they’ll need to file more information with Companies House.</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This is for information only at this stage as these measures will need secondary legislation before they’re implemented.</a:t>
                      </a:r>
                      <a:r>
                        <a:rPr lang="en-GB" sz="1450" u="none" cap="none" strike="noStrike">
                          <a:solidFill>
                            <a:srgbClr val="0B0C0C"/>
                          </a:solidFill>
                          <a:highlight>
                            <a:srgbClr val="FFFFFF"/>
                          </a:highlight>
                          <a:latin typeface="Arial"/>
                          <a:ea typeface="Arial"/>
                          <a:cs typeface="Arial"/>
                          <a:sym typeface="Arial"/>
                        </a:rPr>
                        <a:t>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07" name="Google Shape;707;g2da0a711ec1_0_110"/>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708" name="Google Shape;708;g2da0a711ec1_0_110">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709" name="Google Shape;709;g2da0a711ec1_0_110">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10" name="Google Shape;710;g2da0a711ec1_0_110">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11" name="Google Shape;711;g2da0a711ec1_0_110">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712" name="Google Shape;712;g2da0a711ec1_0_11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36" name="Shape 136"/>
        <p:cNvGrpSpPr/>
        <p:nvPr/>
      </p:nvGrpSpPr>
      <p:grpSpPr>
        <a:xfrm>
          <a:off x="0" y="0"/>
          <a:ext cx="0" cy="0"/>
          <a:chOff x="0" y="0"/>
          <a:chExt cx="0" cy="0"/>
        </a:xfrm>
      </p:grpSpPr>
      <p:graphicFrame>
        <p:nvGraphicFramePr>
          <p:cNvPr id="137" name="Google Shape;137;g2e7cf3e3d04_0_15"/>
          <p:cNvGraphicFramePr/>
          <p:nvPr/>
        </p:nvGraphicFramePr>
        <p:xfrm>
          <a:off x="0" y="651694"/>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rtl="0" algn="l">
                        <a:lnSpc>
                          <a:spcPct val="110000"/>
                        </a:lnSpc>
                        <a:spcBef>
                          <a:spcPts val="0"/>
                        </a:spcBef>
                        <a:spcAft>
                          <a:spcPts val="0"/>
                        </a:spcAft>
                        <a:buClr>
                          <a:schemeClr val="dk1"/>
                        </a:buClr>
                        <a:buSzPts val="1100"/>
                        <a:buFont typeface="Arial"/>
                        <a:buNone/>
                      </a:pPr>
                      <a:r>
                        <a:rPr lang="en-GB" sz="1200">
                          <a:latin typeface="Arial"/>
                          <a:ea typeface="Arial"/>
                          <a:cs typeface="Arial"/>
                          <a:sym typeface="Arial"/>
                        </a:rPr>
                        <a:t>EU Renews Russian Financial Sanctions For 6 Months</a:t>
                      </a:r>
                      <a:endParaRPr b="1" sz="2700">
                        <a:solidFill>
                          <a:srgbClr val="373739"/>
                        </a:solidFill>
                        <a:highlight>
                          <a:srgbClr val="FFFFFF"/>
                        </a:highlight>
                        <a:latin typeface="Arial"/>
                        <a:ea typeface="Arial"/>
                        <a:cs typeface="Arial"/>
                        <a:sym typeface="Arial"/>
                      </a:endParaRPr>
                    </a:p>
                    <a:p>
                      <a:pPr indent="0" lvl="0" marL="0" marR="0" rtl="0" algn="l">
                        <a:lnSpc>
                          <a:spcPct val="130000"/>
                        </a:lnSpc>
                        <a:spcBef>
                          <a:spcPts val="3000"/>
                        </a:spcBef>
                        <a:spcAft>
                          <a:spcPts val="0"/>
                        </a:spcAft>
                        <a:buClr>
                          <a:schemeClr val="dk1"/>
                        </a:buClr>
                        <a:buSzPts val="1100"/>
                        <a:buFont typeface="Arial"/>
                        <a:buNone/>
                      </a:pPr>
                      <a:r>
                        <a:t/>
                      </a:r>
                      <a:endParaRPr sz="1200">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a:t>
                      </a:r>
                      <a:r>
                        <a:rPr lang="en-GB" sz="1000">
                          <a:latin typeface="Helvetica Neue"/>
                          <a:ea typeface="Helvetica Neue"/>
                          <a:cs typeface="Helvetica Neue"/>
                          <a:sym typeface="Helvetica Neue"/>
                        </a:rPr>
                        <a:t>22 </a:t>
                      </a:r>
                      <a:r>
                        <a:rPr lang="en-GB" sz="1000">
                          <a:latin typeface="Helvetica Neue"/>
                          <a:ea typeface="Helvetica Neue"/>
                          <a:cs typeface="Helvetica Neue"/>
                          <a:sym typeface="Helvetica Neue"/>
                        </a:rPr>
                        <a:t>July</a:t>
                      </a:r>
                      <a:r>
                        <a:rPr lang="en-GB" sz="1000" u="none" cap="none" strike="noStrike">
                          <a:latin typeface="Helvetica Neue"/>
                          <a:ea typeface="Helvetica Neue"/>
                          <a:cs typeface="Helvetica Neue"/>
                          <a:sym typeface="Helvetica Neue"/>
                        </a:rPr>
                        <a:t> </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rgbClr val="000000"/>
                        </a:buClr>
                        <a:buSzPts val="1200"/>
                        <a:buFont typeface="Arial"/>
                        <a:buNone/>
                      </a:pPr>
                      <a:r>
                        <a:rPr lang="en-GB" sz="1200">
                          <a:latin typeface="Arial"/>
                          <a:ea typeface="Arial"/>
                          <a:cs typeface="Arial"/>
                          <a:sym typeface="Arial"/>
                        </a:rPr>
                        <a:t>The Council today renewed the EU restrictive measures in view of the Russian Federation's continuing actions destabilising the situation in Ukraine for a further 6 months, </a:t>
                      </a:r>
                      <a:r>
                        <a:rPr b="1" lang="en-GB" sz="1200">
                          <a:latin typeface="Arial"/>
                          <a:ea typeface="Arial"/>
                          <a:cs typeface="Arial"/>
                          <a:sym typeface="Arial"/>
                        </a:rPr>
                        <a:t>until 31 January 2025.</a:t>
                      </a:r>
                      <a:r>
                        <a:rPr b="1" lang="en-GB" sz="1200" u="none" cap="none" strike="noStrike">
                          <a:latin typeface="Arial"/>
                          <a:ea typeface="Arial"/>
                          <a:cs typeface="Arial"/>
                          <a:sym typeface="Arial"/>
                        </a:rPr>
                        <a:t> </a:t>
                      </a:r>
                      <a:endParaRPr b="1"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a:latin typeface="Arial"/>
                          <a:ea typeface="Arial"/>
                          <a:cs typeface="Arial"/>
                          <a:sym typeface="Arial"/>
                        </a:rPr>
                        <a:t>You can find the background to this decision </a:t>
                      </a:r>
                      <a:r>
                        <a:rPr lang="en-GB" sz="1200" u="sng">
                          <a:solidFill>
                            <a:schemeClr val="hlink"/>
                          </a:solidFill>
                          <a:latin typeface="Arial"/>
                          <a:ea typeface="Arial"/>
                          <a:cs typeface="Arial"/>
                          <a:sym typeface="Arial"/>
                          <a:hlinkClick r:id="rId3"/>
                        </a:rPr>
                        <a:t>HERE</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a:solidFill>
                            <a:schemeClr val="hlink"/>
                          </a:solidFill>
                          <a:latin typeface="Arial"/>
                          <a:ea typeface="Arial"/>
                          <a:cs typeface="Arial"/>
                          <a:sym typeface="Arial"/>
                          <a:hlinkClick r:id="rId4"/>
                        </a:rPr>
                        <a:t>Cyber-Insurers Could Be On Hook From Global IT Outages</a:t>
                      </a:r>
                      <a:endParaRPr sz="2300" u="none" cap="none" strike="noStrike">
                        <a:highlight>
                          <a:srgbClr val="003C71"/>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a:t>
                      </a:r>
                      <a:r>
                        <a:rPr lang="en-GB" sz="1000">
                          <a:latin typeface="Helvetica Neue"/>
                          <a:ea typeface="Helvetica Neue"/>
                          <a:cs typeface="Helvetica Neue"/>
                          <a:sym typeface="Helvetica Neue"/>
                        </a:rPr>
                        <a:t>19 July</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1200"/>
                        </a:spcBef>
                        <a:spcAft>
                          <a:spcPts val="0"/>
                        </a:spcAft>
                        <a:buClr>
                          <a:schemeClr val="dk1"/>
                        </a:buClr>
                        <a:buSzPts val="1100"/>
                        <a:buFont typeface="Arial"/>
                        <a:buNone/>
                      </a:pPr>
                      <a:r>
                        <a:rPr lang="en-GB" sz="1200">
                          <a:latin typeface="Arial"/>
                          <a:ea typeface="Arial"/>
                          <a:cs typeface="Arial"/>
                          <a:sym typeface="Arial"/>
                        </a:rPr>
                        <a:t>The Global IT outage could provide a payday for cyber criminals hoping to cash in on confusion and uncertainty created by the Crowdstrike and Microsoft outage.</a:t>
                      </a:r>
                      <a:endParaRPr sz="1200">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a:latin typeface="Arial"/>
                          <a:ea typeface="Arial"/>
                          <a:cs typeface="Arial"/>
                          <a:sym typeface="Arial"/>
                        </a:rPr>
                        <a:t>It follows reports of a surge of adverts on social media platforms and in email inboxes promising to “fix” issues caused by Crowdstrike's faulty antivirus update on Friday.</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b="1"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a:latin typeface="Arial"/>
                          <a:ea typeface="Arial"/>
                          <a:cs typeface="Arial"/>
                          <a:sym typeface="Arial"/>
                        </a:rPr>
                        <a:t>Be </a:t>
                      </a:r>
                      <a:r>
                        <a:rPr lang="en-GB" sz="1200">
                          <a:latin typeface="Arial"/>
                          <a:ea typeface="Arial"/>
                          <a:cs typeface="Arial"/>
                          <a:sym typeface="Arial"/>
                        </a:rPr>
                        <a:t>vigilant</a:t>
                      </a:r>
                      <a:r>
                        <a:rPr lang="en-GB" sz="1200">
                          <a:latin typeface="Arial"/>
                          <a:ea typeface="Arial"/>
                          <a:cs typeface="Arial"/>
                          <a:sym typeface="Arial"/>
                        </a:rPr>
                        <a:t>, we are seeing stories of Cyber scammers preying on unsuspecting people experiencing unrelated IT issues or offering a solution for the Crowdstrike fault.</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38" name="Google Shape;138;g2e7cf3e3d04_0_15"/>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39" name="Google Shape;139;g2e7cf3e3d04_0_15"/>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140" name="Google Shape;140;g2e7cf3e3d04_0_15"/>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141" name="Google Shape;141;g2e7cf3e3d04_0_15"/>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142" name="Google Shape;142;g2e7cf3e3d04_0_15"/>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43" name="Google Shape;143;g2e7cf3e3d04_0_15"/>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144" name="Google Shape;144;g2e7cf3e3d04_0_15">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145" name="Google Shape;145;g2e7cf3e3d04_0_15">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46" name="Google Shape;146;g2e7cf3e3d04_0_15">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47" name="Google Shape;147;g2e7cf3e3d04_0_15">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2da0a711ec1_0_12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19" name="Google Shape;719;g2da0a711ec1_0_12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20" name="Google Shape;720;g2da0a711ec1_0_12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21" name="Google Shape;721;g2da0a711ec1_0_12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22" name="Google Shape;722;g2da0a711ec1_0_129"/>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23" name="Google Shape;723;g2da0a711ec1_0_129"/>
          <p:cNvGraphicFramePr/>
          <p:nvPr/>
        </p:nvGraphicFramePr>
        <p:xfrm>
          <a:off x="1" y="66834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298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411857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Improving transparency of company ownership</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Under measures introduced by the Economic Crime and Corporate Transparency Act, company ownership will be more transparent.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When the measures come into force, companies must:  </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1579"/>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record the full names of shareholders who are individuals – or the full names of corporate members and firms – in their registers </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1579"/>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provide a one-off full shareholder list so Companies House can display shareholder information in a more user-friendly way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4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 Companies House will:  </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1579"/>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collect and display more information from companies claiming an exemption from providing person with significant control (PSC) details, including the reason for the exemption </a:t>
                      </a:r>
                      <a:endParaRPr sz="1200" u="none" cap="none" strike="noStrike">
                        <a:solidFill>
                          <a:srgbClr val="333333"/>
                        </a:solidFill>
                        <a:latin typeface="Helvetica Neue"/>
                        <a:ea typeface="Helvetica Neue"/>
                        <a:cs typeface="Helvetica Neue"/>
                        <a:sym typeface="Helvetica Neue"/>
                      </a:endParaRPr>
                    </a:p>
                    <a:p>
                      <a:pPr indent="-317500" lvl="0" marL="457200" marR="0" rtl="0" algn="l">
                        <a:lnSpc>
                          <a:spcPct val="131579"/>
                        </a:lnSpc>
                        <a:spcBef>
                          <a:spcPts val="0"/>
                        </a:spcBef>
                        <a:spcAft>
                          <a:spcPts val="0"/>
                        </a:spcAft>
                        <a:buClr>
                          <a:srgbClr val="000000"/>
                        </a:buClr>
                        <a:buSzPts val="1400"/>
                        <a:buFont typeface="Arial"/>
                        <a:buChar char="-"/>
                      </a:pPr>
                      <a:r>
                        <a:rPr lang="en-GB" sz="1200" u="none" cap="none" strike="noStrike">
                          <a:solidFill>
                            <a:srgbClr val="333333"/>
                          </a:solidFill>
                          <a:latin typeface="Helvetica Neue"/>
                          <a:ea typeface="Helvetica Neue"/>
                          <a:cs typeface="Helvetica Neue"/>
                          <a:sym typeface="Helvetica Neue"/>
                        </a:rPr>
                        <a:t>collect and display the conditions which allow a relevant legal entity (RLE) to be recorded as a PSC</a:t>
                      </a:r>
                      <a:r>
                        <a:rPr lang="en-GB" sz="1100" u="none" cap="none" strike="noStrike">
                          <a:solidFill>
                            <a:srgbClr val="0B0C0C"/>
                          </a:solidFill>
                          <a:highlight>
                            <a:srgbClr val="FFFFFF"/>
                          </a:highlight>
                          <a:latin typeface="Arial"/>
                          <a:ea typeface="Arial"/>
                          <a:cs typeface="Arial"/>
                          <a:sym typeface="Arial"/>
                        </a:rPr>
                        <a:t> </a:t>
                      </a:r>
                      <a:endParaRPr sz="110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400"/>
                        </a:spcBef>
                        <a:spcAft>
                          <a:spcPts val="0"/>
                        </a:spcAft>
                        <a:buClr>
                          <a:schemeClr val="dk1"/>
                        </a:buClr>
                        <a:buSzPts val="11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1507725">
                <a:tc>
                  <a:txBody>
                    <a:bodyPr/>
                    <a:lstStyle/>
                    <a:p>
                      <a:pPr indent="0" lvl="0" marL="0" marR="0" rtl="0" algn="l">
                        <a:lnSpc>
                          <a:spcPct val="111111"/>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5"/>
                        </a:rPr>
                        <a:t>Investigation, enforcement and data sharing companies house</a:t>
                      </a: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400" u="none" cap="none" strike="noStrike"/>
                    </a:p>
                  </a:txBody>
                  <a:tcPr marT="45725" marB="45725" marR="91450" marL="91450">
                    <a:solidFill>
                      <a:schemeClr val="lt2"/>
                    </a:solidFill>
                  </a:tcPr>
                </a:tc>
                <a:tc>
                  <a:txBody>
                    <a:bodyPr/>
                    <a:lstStyle/>
                    <a:p>
                      <a:pPr indent="0" lvl="0" marL="0" marR="0" rtl="0" algn="l">
                        <a:lnSpc>
                          <a:spcPct val="131578"/>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The Economic Crime and Corporate Transparency Act will introduce a number of changes over the next few years. This page summarises everything you need to know about the new measures.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8"/>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More effective investigation and enforcement powers for Companies House, and new powers to share data with law enforcement agencies and other government departments. </a:t>
                      </a:r>
                      <a:r>
                        <a:rPr lang="en-GB" sz="1450" u="none" cap="none" strike="noStrike">
                          <a:solidFill>
                            <a:srgbClr val="0B0C0C"/>
                          </a:solidFill>
                          <a:highlight>
                            <a:srgbClr val="FFFFFF"/>
                          </a:highlight>
                          <a:latin typeface="Arial"/>
                          <a:ea typeface="Arial"/>
                          <a:cs typeface="Arial"/>
                          <a:sym typeface="Arial"/>
                        </a:rPr>
                        <a:t> </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24" name="Google Shape;724;g2da0a711ec1_0_129"/>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725" name="Google Shape;725;g2da0a711ec1_0_129">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726" name="Google Shape;726;g2da0a711ec1_0_129">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27" name="Google Shape;727;g2da0a711ec1_0_129">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28" name="Google Shape;728;g2da0a711ec1_0_129">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2da0a711ec1_0_94"/>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35" name="Google Shape;735;g2da0a711ec1_0_94"/>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36" name="Google Shape;736;g2da0a711ec1_0_94"/>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37" name="Google Shape;737;g2da0a711ec1_0_94"/>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38" name="Google Shape;738;g2da0a711ec1_0_94"/>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39" name="Google Shape;739;g2da0a711ec1_0_94"/>
          <p:cNvGraphicFramePr/>
          <p:nvPr/>
        </p:nvGraphicFramePr>
        <p:xfrm>
          <a:off x="1" y="66834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4547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469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4"/>
                        </a:rPr>
                        <a:t>https://ondemand.questionmark.eu/delivery/open.php?session=0435667000435667&amp;customerid=607443&amp;name=TELLABAB&amp;group=2024</a:t>
                      </a:r>
                      <a:r>
                        <a:rPr lang="en-GB" sz="1200" u="none" cap="none" strike="noStrike">
                          <a:latin typeface="Helvetica Neue"/>
                          <a:ea typeface="Helvetica Neue"/>
                          <a:cs typeface="Helvetica Neue"/>
                          <a:sym typeface="Helvetica Neue"/>
                        </a:rPr>
                        <a:t>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26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5"/>
                        </a:rPr>
                        <a:t>Company directors should consider company’s nature-related risks (including climate risks): landmark English law legal opinion – CCLI</a:t>
                      </a:r>
                      <a:r>
                        <a:rPr lang="en-GB" sz="1200" u="none" cap="none" strike="noStrike">
                          <a:latin typeface="Helvetica Neue"/>
                          <a:ea typeface="Helvetica Neue"/>
                          <a:cs typeface="Helvetica Neue"/>
                          <a:sym typeface="Helvetica Neue"/>
                        </a:rPr>
                        <a:t>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April 2024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44450" marR="0" rtl="0" algn="l">
                        <a:lnSpc>
                          <a:spcPct val="115000"/>
                        </a:lnSpc>
                        <a:spcBef>
                          <a:spcPts val="9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HMRC have created the Tell ABAB Survey 2024 to allow the Administrative Burdens Advisory Board (ABAB)  to use insight from HMRC to inform small business services and make tax quicker and easier.</a:t>
                      </a:r>
                      <a:endParaRPr sz="1200" u="none" cap="none" strike="noStrike">
                        <a:latin typeface="Helvetica Neue"/>
                        <a:ea typeface="Helvetica Neue"/>
                        <a:cs typeface="Helvetica Neue"/>
                        <a:sym typeface="Helvetica Neue"/>
                      </a:endParaRPr>
                    </a:p>
                    <a:p>
                      <a:pPr indent="0" lvl="0" marL="0" marR="0" rtl="0" algn="l">
                        <a:lnSpc>
                          <a:spcPct val="115000"/>
                        </a:lnSpc>
                        <a:spcBef>
                          <a:spcPts val="9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400" u="none" cap="none" strike="noStrike"/>
                    </a:p>
                    <a:p>
                      <a:pPr indent="0" lvl="0" marL="0" marR="0" rtl="0" algn="l">
                        <a:lnSpc>
                          <a:spcPct val="100000"/>
                        </a:lnSpc>
                        <a:spcBef>
                          <a:spcPts val="90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article provides some Key takeaways on nature-related risks and directors' fiduciary duties in UK law:</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0000"/>
                        </a:lnSpc>
                        <a:spcBef>
                          <a:spcPts val="80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When exercising their duties to promote the success of the company, and to exercise reasonable care, skill and diligence, directors should approach identification and assessment of nature-related risks as they would any other type of risk.</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0000"/>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When conducting such an assessment, companies would be wise to apply a double materiality approach, in line with recommendations from the Taskforce on Nature-Related Financial Disclosures (TNFD) – i.e., identifying and assessing not only how nature-related risks may affect enterprise value (financial materiality), but also how their business activities impact and depend on nature (impact materiality).</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0000"/>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Directors who perform such an assessment, who actively consider nature-related risks, dependencies and impacts, and who document how they do so, are more likely to have discharged their duties than those who give those risks no consideration at all.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complete the survey.</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40" name="Google Shape;740;g2da0a711ec1_0_94"/>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741" name="Google Shape;741;g2da0a711ec1_0_94">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742" name="Google Shape;742;g2da0a711ec1_0_94">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43" name="Google Shape;743;g2da0a711ec1_0_94">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44" name="Google Shape;744;g2da0a711ec1_0_94">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2cfccb3e43e_0_25"/>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51" name="Google Shape;751;g2cfccb3e43e_0_25"/>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52" name="Google Shape;752;g2cfccb3e43e_0_25"/>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53" name="Google Shape;753;g2cfccb3e43e_0_25"/>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54" name="Google Shape;754;g2cfccb3e43e_0_25"/>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55" name="Google Shape;755;g2cfccb3e43e_0_25"/>
          <p:cNvGraphicFramePr/>
          <p:nvPr/>
        </p:nvGraphicFramePr>
        <p:xfrm>
          <a:off x="14" y="81189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486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625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200" u="sng" cap="none" strike="noStrike">
                          <a:solidFill>
                            <a:schemeClr val="hlink"/>
                          </a:solidFill>
                          <a:latin typeface="Helvetica Neue"/>
                          <a:ea typeface="Helvetica Neue"/>
                          <a:cs typeface="Helvetica Neue"/>
                          <a:sym typeface="Helvetica Neue"/>
                          <a:hlinkClick r:id="rId4"/>
                        </a:rPr>
                        <a:t>Non-Financial Misconduct: How Your Organisation Should Prepare for Regulatory Reform and Mitigate Risk</a:t>
                      </a:r>
                      <a:r>
                        <a:rPr lang="en-GB" sz="1400" u="none" cap="none" strike="noStrike"/>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18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9565"/>
                        </a:lnSpc>
                        <a:spcBef>
                          <a:spcPts val="0"/>
                        </a:spcBef>
                        <a:spcAft>
                          <a:spcPts val="0"/>
                        </a:spcAft>
                        <a:buClr>
                          <a:schemeClr val="dk1"/>
                        </a:buClr>
                        <a:buSzPts val="1100"/>
                        <a:buFont typeface="Arial"/>
                        <a:buNone/>
                      </a:pPr>
                      <a:r>
                        <a:rPr lang="en-GB" sz="1200" u="none" cap="none" strike="noStrike">
                          <a:solidFill>
                            <a:srgbClr val="212529"/>
                          </a:solidFill>
                          <a:latin typeface="Helvetica Neue"/>
                          <a:ea typeface="Helvetica Neue"/>
                          <a:cs typeface="Helvetica Neue"/>
                          <a:sym typeface="Helvetica Neue"/>
                        </a:rPr>
                        <a:t>This article by Ankura, highlights the Non-Financial Misconduct consultation the FCA have been focusing on.</a:t>
                      </a:r>
                      <a:endParaRPr sz="1200" u="none" cap="none" strike="noStrike">
                        <a:solidFill>
                          <a:srgbClr val="212529"/>
                        </a:solidFill>
                        <a:latin typeface="Helvetica Neue"/>
                        <a:ea typeface="Helvetica Neue"/>
                        <a:cs typeface="Helvetica Neue"/>
                        <a:sym typeface="Helvetica Neue"/>
                      </a:endParaRPr>
                    </a:p>
                    <a:p>
                      <a:pPr indent="0" lvl="0" marL="0" marR="0" rtl="0" algn="l">
                        <a:lnSpc>
                          <a:spcPct val="109565"/>
                        </a:lnSpc>
                        <a:spcBef>
                          <a:spcPts val="1200"/>
                        </a:spcBef>
                        <a:spcAft>
                          <a:spcPts val="0"/>
                        </a:spcAft>
                        <a:buClr>
                          <a:schemeClr val="dk1"/>
                        </a:buClr>
                        <a:buSzPts val="1100"/>
                        <a:buFont typeface="Arial"/>
                        <a:buNone/>
                      </a:pPr>
                      <a:r>
                        <a:rPr lang="en-GB" sz="1200" u="none" cap="none" strike="noStrike">
                          <a:solidFill>
                            <a:srgbClr val="212529"/>
                          </a:solidFill>
                          <a:latin typeface="Helvetica Neue"/>
                          <a:ea typeface="Helvetica Neue"/>
                          <a:cs typeface="Helvetica Neue"/>
                          <a:sym typeface="Helvetica Neue"/>
                        </a:rPr>
                        <a:t>The FCA's September 2023 consultation paper proposes to explicitly include non-financial misconduct within the regulatory regime. Specifically:</a:t>
                      </a:r>
                      <a:endParaRPr sz="1200" u="none" cap="none" strike="noStrike">
                        <a:solidFill>
                          <a:srgbClr val="212529"/>
                        </a:solidFill>
                        <a:latin typeface="Helvetica Neue"/>
                        <a:ea typeface="Helvetica Neue"/>
                        <a:cs typeface="Helvetica Neue"/>
                        <a:sym typeface="Helvetica Neue"/>
                      </a:endParaRPr>
                    </a:p>
                    <a:p>
                      <a:pPr indent="-304800" lvl="0" marL="457200" marR="0" rtl="0" algn="l">
                        <a:lnSpc>
                          <a:spcPct val="109565"/>
                        </a:lnSpc>
                        <a:spcBef>
                          <a:spcPts val="1200"/>
                        </a:spcBef>
                        <a:spcAft>
                          <a:spcPts val="0"/>
                        </a:spcAft>
                        <a:buClr>
                          <a:srgbClr val="212529"/>
                        </a:buClr>
                        <a:buSzPts val="1200"/>
                        <a:buFont typeface="Helvetica Neue"/>
                        <a:buChar char="●"/>
                      </a:pPr>
                      <a:r>
                        <a:rPr lang="en-GB" sz="1200" u="none" cap="none" strike="noStrike">
                          <a:solidFill>
                            <a:srgbClr val="212529"/>
                          </a:solidFill>
                          <a:latin typeface="Helvetica Neue"/>
                          <a:ea typeface="Helvetica Neue"/>
                          <a:cs typeface="Helvetica Neue"/>
                          <a:sym typeface="Helvetica Neue"/>
                        </a:rPr>
                        <a:t>bullying within the workplace is relevant to fitness and propriety, as well as similar behaviour in a person's private life;</a:t>
                      </a:r>
                      <a:endParaRPr sz="1200" u="none" cap="none" strike="noStrike">
                        <a:solidFill>
                          <a:srgbClr val="212529"/>
                        </a:solidFill>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212529"/>
                        </a:buClr>
                        <a:buSzPts val="1200"/>
                        <a:buFont typeface="Helvetica Neue"/>
                        <a:buChar char="●"/>
                      </a:pPr>
                      <a:r>
                        <a:rPr lang="en-GB" sz="1200" u="none" cap="none" strike="noStrike">
                          <a:solidFill>
                            <a:srgbClr val="212529"/>
                          </a:solidFill>
                          <a:latin typeface="Helvetica Neue"/>
                          <a:ea typeface="Helvetica Neue"/>
                          <a:cs typeface="Helvetica Neue"/>
                          <a:sym typeface="Helvetica Neue"/>
                        </a:rPr>
                        <a:t>clear conduct rules covering </a:t>
                      </a:r>
                      <a:r>
                        <a:rPr i="1" lang="en-GB" sz="1200" u="none" cap="none" strike="noStrike">
                          <a:solidFill>
                            <a:srgbClr val="212529"/>
                          </a:solidFill>
                          <a:latin typeface="Helvetica Neue"/>
                          <a:ea typeface="Helvetica Neue"/>
                          <a:cs typeface="Helvetica Neue"/>
                          <a:sym typeface="Helvetica Neue"/>
                        </a:rPr>
                        <a:t>serious instances</a:t>
                      </a:r>
                      <a:r>
                        <a:rPr lang="en-GB" sz="1200" u="none" cap="none" strike="noStrike">
                          <a:solidFill>
                            <a:srgbClr val="212529"/>
                          </a:solidFill>
                          <a:latin typeface="Helvetica Neue"/>
                          <a:ea typeface="Helvetica Neue"/>
                          <a:cs typeface="Helvetica Neue"/>
                          <a:sym typeface="Helvetica Neue"/>
                        </a:rPr>
                        <a:t> of bullying and harassment towards colleagues;</a:t>
                      </a:r>
                      <a:endParaRPr sz="1200" u="none" cap="none" strike="noStrike">
                        <a:solidFill>
                          <a:srgbClr val="212529"/>
                        </a:solidFill>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212529"/>
                        </a:buClr>
                        <a:buSzPts val="1200"/>
                        <a:buFont typeface="Helvetica Neue"/>
                        <a:buChar char="●"/>
                      </a:pPr>
                      <a:r>
                        <a:rPr lang="en-GB" sz="1200" u="none" cap="none" strike="noStrike">
                          <a:solidFill>
                            <a:srgbClr val="212529"/>
                          </a:solidFill>
                          <a:latin typeface="Helvetica Neue"/>
                          <a:ea typeface="Helvetica Neue"/>
                          <a:cs typeface="Helvetica Neue"/>
                          <a:sym typeface="Helvetica Neue"/>
                        </a:rPr>
                        <a:t>to bring discriminatory practices (e.g., sexually, or racially motivated offences) and any adverse findings against associated individuals within the suitability criteria for firms.</a:t>
                      </a:r>
                      <a:endParaRPr sz="1200" u="none" cap="none" strike="noStrike">
                        <a:solidFill>
                          <a:srgbClr val="212529"/>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4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read the consultation paper and are aware of the FCA’s expectation in relation to Non-FInancial Misconduct.</a:t>
                      </a:r>
                      <a:endParaRPr sz="1200" u="none" cap="none" strike="noStrike">
                        <a:solidFill>
                          <a:schemeClr val="dk1"/>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56" name="Google Shape;756;g2cfccb3e43e_0_25"/>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757" name="Google Shape;757;g2cfccb3e43e_0_25">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758" name="Google Shape;758;g2cfccb3e43e_0_25">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59" name="Google Shape;759;g2cfccb3e43e_0_25">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60" name="Google Shape;760;g2cfccb3e43e_0_25">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g2cfccb3e43e_0_42"/>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67" name="Google Shape;767;g2cfccb3e43e_0_42"/>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68" name="Google Shape;768;g2cfccb3e43e_0_42"/>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69" name="Google Shape;769;g2cfccb3e43e_0_42"/>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70" name="Google Shape;770;g2cfccb3e43e_0_42"/>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71" name="Google Shape;771;g2cfccb3e43e_0_42"/>
          <p:cNvGraphicFramePr/>
          <p:nvPr/>
        </p:nvGraphicFramePr>
        <p:xfrm>
          <a:off x="1" y="66834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486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625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200" u="sng" cap="none" strike="noStrike">
                          <a:solidFill>
                            <a:schemeClr val="hlink"/>
                          </a:solidFill>
                          <a:latin typeface="Helvetica Neue"/>
                          <a:ea typeface="Helvetica Neue"/>
                          <a:cs typeface="Helvetica Neue"/>
                          <a:sym typeface="Helvetica Neue"/>
                          <a:hlinkClick r:id="rId4"/>
                        </a:rPr>
                        <a:t>Protect the House New Criminal Offence Raises Risks Amid Accountability Crackdown</a:t>
                      </a:r>
                      <a:r>
                        <a:rPr lang="en-GB" sz="1200" u="none" cap="none" strike="noStrike">
                          <a:latin typeface="Helvetica Neue"/>
                          <a:ea typeface="Helvetica Neue"/>
                          <a:cs typeface="Helvetica Neue"/>
                          <a:sym typeface="Helvetica Neue"/>
                        </a:rPr>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23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9565"/>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This article by Latham and Watkins LLP, highlights the Enhanced Serious Fraud Office powers and promises of swifter action on economic crime underscore the importance of anti-fraud measures for sponsors and portfolio companies.</a:t>
                      </a:r>
                      <a:endParaRPr sz="1200" u="none" cap="none" strike="noStrike">
                        <a:latin typeface="Helvetica Neue"/>
                        <a:ea typeface="Helvetica Neue"/>
                        <a:cs typeface="Helvetica Neue"/>
                        <a:sym typeface="Helvetica Neue"/>
                      </a:endParaRPr>
                    </a:p>
                    <a:p>
                      <a:pPr indent="0" lvl="0" marL="0" marR="0" rtl="0" algn="l">
                        <a:lnSpc>
                          <a:spcPct val="109565"/>
                        </a:lnSpc>
                        <a:spcBef>
                          <a:spcPts val="12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Since 2010 there have been a growing number of “failure to prevent” offences — which pass on criminal liability to organisations for wrongdoing by those working on their behalf. As liability can accrue from crimes committed by employees or agents working anywhere in the business, and at any level, even legitimate and sophisticated organisations have been caught out. Fines are potentially unlimited — last year, a fine of £465 million was imposed to settle an investigation into failure to prevent bribery.</a:t>
                      </a:r>
                      <a:endParaRPr sz="1200" u="none" cap="none" strike="noStrike">
                        <a:latin typeface="Helvetica Neue"/>
                        <a:ea typeface="Helvetica Neue"/>
                        <a:cs typeface="Helvetica Neue"/>
                        <a:sym typeface="Helvetica Neue"/>
                      </a:endParaRPr>
                    </a:p>
                    <a:p>
                      <a:pPr indent="0" lvl="0" marL="0" marR="0" rtl="0" algn="l">
                        <a:lnSpc>
                          <a:spcPct val="109565"/>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In this environment, portfolio companies could face criminal liability if their personnel pay bribes, facilitate tax evasion, or commit fraud. While it is unlikely that a fund would be held liable for criminal conduct committed by a portfolio company itself, the test for the new “failure to prevent fraud” offence is nuanced and fact-specific; it warrants careful consideration in the context of each sponsor/fund structure.</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200" u="none" cap="none" strike="noStrike">
                        <a:solidFill>
                          <a:srgbClr val="212529"/>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read this article and are aware of the expectation in relation to bribery, liability, and failure to prevent fraud.</a:t>
                      </a:r>
                      <a:endParaRPr sz="1200" u="none" cap="none" strike="noStrike">
                        <a:solidFill>
                          <a:schemeClr val="dk1"/>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72" name="Google Shape;772;g2cfccb3e43e_0_42"/>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773" name="Google Shape;773;g2cfccb3e43e_0_42">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774" name="Google Shape;774;g2cfccb3e43e_0_42">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75" name="Google Shape;775;g2cfccb3e43e_0_42">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76" name="Google Shape;776;g2cfccb3e43e_0_42">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g2cfccb3e43e_0_5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83" name="Google Shape;783;g2cfccb3e43e_0_5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84" name="Google Shape;784;g2cfccb3e43e_0_5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85" name="Google Shape;785;g2cfccb3e43e_0_5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86" name="Google Shape;786;g2cfccb3e43e_0_59"/>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87" name="Google Shape;787;g2cfccb3e43e_0_59"/>
          <p:cNvGraphicFramePr/>
          <p:nvPr/>
        </p:nvGraphicFramePr>
        <p:xfrm>
          <a:off x="1" y="668342"/>
          <a:ext cx="3000000" cy="3000000"/>
        </p:xfrm>
        <a:graphic>
          <a:graphicData uri="http://schemas.openxmlformats.org/drawingml/2006/table">
            <a:tbl>
              <a:tblPr bandRow="1" firstRow="1">
                <a:noFill/>
                <a:tableStyleId>{A7490E8A-21B6-4446-B086-60C245F0C18B}</a:tableStyleId>
              </a:tblPr>
              <a:tblGrid>
                <a:gridCol w="2372800"/>
                <a:gridCol w="6291575"/>
                <a:gridCol w="3527600"/>
              </a:tblGrid>
              <a:tr h="486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625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200" u="sng" cap="none" strike="noStrike">
                          <a:solidFill>
                            <a:schemeClr val="hlink"/>
                          </a:solidFill>
                          <a:latin typeface="Helvetica Neue"/>
                          <a:ea typeface="Helvetica Neue"/>
                          <a:cs typeface="Helvetica Neue"/>
                          <a:sym typeface="Helvetica Neue"/>
                          <a:hlinkClick r:id="rId4"/>
                        </a:rPr>
                        <a:t>Changes at a glance</a:t>
                      </a:r>
                      <a:r>
                        <a:rPr lang="en-GB" sz="1200" u="none" cap="none" strike="noStrike">
                          <a:latin typeface="Helvetica Neue"/>
                          <a:ea typeface="Helvetica Neue"/>
                          <a:cs typeface="Helvetica Neue"/>
                          <a:sym typeface="Helvetica Neue"/>
                        </a:rPr>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rPr lang="en-GB" sz="1200" u="none" cap="none" strike="noStrike">
                          <a:solidFill>
                            <a:srgbClr val="0B0C0C"/>
                          </a:solidFill>
                          <a:latin typeface="Helvetica Neue"/>
                          <a:ea typeface="Helvetica Neue"/>
                          <a:cs typeface="Helvetica Neue"/>
                          <a:sym typeface="Helvetica Neue"/>
                        </a:rPr>
                        <a:t>The Government have issued their list of changes.</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rPr lang="en-GB" sz="1200" u="none" cap="none" strike="noStrike">
                          <a:solidFill>
                            <a:srgbClr val="0B0C0C"/>
                          </a:solidFill>
                          <a:latin typeface="Helvetica Neue"/>
                          <a:ea typeface="Helvetica Neue"/>
                          <a:cs typeface="Helvetica Neue"/>
                          <a:sym typeface="Helvetica Neue"/>
                        </a:rPr>
                        <a:t>The Economic Crime and Corporate Transparency Act will introduce a number of changes over the next few years. This page summarises everything you need to know about the new measures.  </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rPr lang="en-GB" sz="1200" u="none" cap="none" strike="noStrike">
                          <a:solidFill>
                            <a:srgbClr val="0B0C0C"/>
                          </a:solidFill>
                          <a:latin typeface="Helvetica Neue"/>
                          <a:ea typeface="Helvetica Neue"/>
                          <a:cs typeface="Helvetica Neue"/>
                          <a:sym typeface="Helvetica Neue"/>
                        </a:rPr>
                        <a:t>Some of the changes include:</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90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Confirmation Statements</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Changes to Companies House Fees</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Changes to Ltd Partnerships</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Investigation and Enforcement Data Sharing</a:t>
                      </a:r>
                      <a:endParaRPr sz="1200" u="none" cap="none" strike="noStrike">
                        <a:solidFill>
                          <a:srgbClr val="0B0C0C"/>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read the changes and are aware of how this effects then firm.</a:t>
                      </a:r>
                      <a:endParaRPr sz="1200" u="none" cap="none" strike="noStrike">
                        <a:solidFill>
                          <a:schemeClr val="dk1"/>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88" name="Google Shape;788;g2cfccb3e43e_0_59"/>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789" name="Google Shape;789;g2cfccb3e43e_0_59">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790" name="Google Shape;790;g2cfccb3e43e_0_59">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91" name="Google Shape;791;g2cfccb3e43e_0_59">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92" name="Google Shape;792;g2cfccb3e43e_0_59">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797" name="Shape 797"/>
        <p:cNvGrpSpPr/>
        <p:nvPr/>
      </p:nvGrpSpPr>
      <p:grpSpPr>
        <a:xfrm>
          <a:off x="0" y="0"/>
          <a:ext cx="0" cy="0"/>
          <a:chOff x="0" y="0"/>
          <a:chExt cx="0" cy="0"/>
        </a:xfrm>
      </p:grpSpPr>
      <p:sp>
        <p:nvSpPr>
          <p:cNvPr id="798" name="Google Shape;798;p18"/>
          <p:cNvSpPr/>
          <p:nvPr/>
        </p:nvSpPr>
        <p:spPr>
          <a:xfrm>
            <a:off x="0" y="92"/>
            <a:ext cx="2976878" cy="6857819"/>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t" bIns="45700" lIns="91425" spcFirstLastPara="1" rIns="91425" wrap="square" tIns="12600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0000"/>
              </a:solidFill>
              <a:latin typeface="Helvetica Neue"/>
              <a:ea typeface="Helvetica Neue"/>
              <a:cs typeface="Helvetica Neue"/>
              <a:sym typeface="Helvetica Neue"/>
            </a:endParaRPr>
          </a:p>
        </p:txBody>
      </p:sp>
      <p:sp>
        <p:nvSpPr>
          <p:cNvPr id="799" name="Google Shape;799;p18"/>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00" name="Google Shape;800;p18"/>
          <p:cNvSpPr/>
          <p:nvPr/>
        </p:nvSpPr>
        <p:spPr>
          <a:xfrm>
            <a:off x="0" y="6825253"/>
            <a:ext cx="12192000" cy="32658"/>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801" name="Google Shape;801;p18"/>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1" i="0" lang="en-GB" sz="1995" u="none" cap="none" strike="noStrike">
                <a:solidFill>
                  <a:srgbClr val="4E4E4E"/>
                </a:solidFill>
                <a:latin typeface="Helvetica Neue"/>
                <a:ea typeface="Helvetica Neue"/>
                <a:cs typeface="Helvetica Neue"/>
                <a:sym typeface="Helvetica Neue"/>
              </a:rPr>
              <a:t>REGULATORY UPDATE</a:t>
            </a:r>
            <a:r>
              <a:rPr b="1" i="0" lang="en-GB" sz="1995" u="none" cap="none" strike="noStrike">
                <a:solidFill>
                  <a:srgbClr val="DDB000"/>
                </a:solidFill>
                <a:latin typeface="Helvetica Neue"/>
                <a:ea typeface="Helvetica Neue"/>
                <a:cs typeface="Helvetica Neue"/>
                <a:sym typeface="Helvetica Neue"/>
              </a:rPr>
              <a:t> – EXPLANATORY SECTION</a:t>
            </a:r>
            <a:endParaRPr b="0" i="0" sz="1400" u="none" cap="none" strike="noStrike">
              <a:solidFill>
                <a:srgbClr val="000000"/>
              </a:solidFill>
              <a:latin typeface="Helvetica Neue"/>
              <a:ea typeface="Helvetica Neue"/>
              <a:cs typeface="Helvetica Neue"/>
              <a:sym typeface="Helvetica Neue"/>
            </a:endParaRPr>
          </a:p>
        </p:txBody>
      </p:sp>
      <p:sp>
        <p:nvSpPr>
          <p:cNvPr id="802" name="Google Shape;802;p18"/>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803" name="Google Shape;803;p18"/>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sp>
        <p:nvSpPr>
          <p:cNvPr id="804" name="Google Shape;804;p18"/>
          <p:cNvSpPr/>
          <p:nvPr/>
        </p:nvSpPr>
        <p:spPr>
          <a:xfrm>
            <a:off x="2994974" y="686473"/>
            <a:ext cx="9197100" cy="612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highlight>
                <a:srgbClr val="F0F0F1"/>
              </a:highlight>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highlight>
                <a:srgbClr val="F0F0F1"/>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p:txBody>
      </p:sp>
      <p:sp>
        <p:nvSpPr>
          <p:cNvPr id="805" name="Google Shape;805;p18"/>
          <p:cNvSpPr/>
          <p:nvPr/>
        </p:nvSpPr>
        <p:spPr>
          <a:xfrm>
            <a:off x="79022" y="764718"/>
            <a:ext cx="2810929" cy="5941369"/>
          </a:xfrm>
          <a:prstGeom prst="rect">
            <a:avLst/>
          </a:prstGeom>
          <a:solidFill>
            <a:srgbClr val="D8D8D8"/>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Helvetica Neue"/>
                <a:ea typeface="Helvetica Neue"/>
                <a:cs typeface="Helvetica Neue"/>
                <a:sym typeface="Helvetica Neue"/>
              </a:rPr>
              <a:t>Events</a:t>
            </a:r>
            <a:endParaRPr b="0" i="0" sz="14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a:ea typeface="Helvetica Neue"/>
              <a:cs typeface="Helvetica Neue"/>
              <a:sym typeface="Helvetica Neue"/>
            </a:endParaRPr>
          </a:p>
        </p:txBody>
      </p:sp>
      <p:sp>
        <p:nvSpPr>
          <p:cNvPr id="806" name="Google Shape;806;p18"/>
          <p:cNvSpPr/>
          <p:nvPr/>
        </p:nvSpPr>
        <p:spPr>
          <a:xfrm>
            <a:off x="162043" y="6257065"/>
            <a:ext cx="2644886" cy="335928"/>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Helvetica Neue"/>
                <a:ea typeface="Helvetica Neue"/>
                <a:cs typeface="Helvetica Neue"/>
                <a:sym typeface="Helvetica Neue"/>
              </a:rPr>
              <a:t>Other details: n/a</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807" name="Google Shape;807;p18"/>
          <p:cNvPicPr preferRelativeResize="0"/>
          <p:nvPr/>
        </p:nvPicPr>
        <p:blipFill rotWithShape="1">
          <a:blip r:embed="rId4">
            <a:alphaModFix/>
          </a:blip>
          <a:srcRect b="0" l="0" r="0" t="0"/>
          <a:stretch/>
        </p:blipFill>
        <p:spPr>
          <a:xfrm>
            <a:off x="10087785" y="154104"/>
            <a:ext cx="656636" cy="343507"/>
          </a:xfrm>
          <a:prstGeom prst="rect">
            <a:avLst/>
          </a:prstGeom>
          <a:noFill/>
          <a:ln>
            <a:noFill/>
          </a:ln>
        </p:spPr>
      </p:pic>
      <p:pic>
        <p:nvPicPr>
          <p:cNvPr descr="Logo&#10;&#10;Description automatically generated" id="808" name="Google Shape;808;p18">
            <a:hlinkClick r:id="rId5"/>
          </p:cNvPr>
          <p:cNvPicPr preferRelativeResize="0"/>
          <p:nvPr/>
        </p:nvPicPr>
        <p:blipFill rotWithShape="1">
          <a:blip r:embed="rId6">
            <a:alphaModFix/>
          </a:blip>
          <a:srcRect b="0" l="0" r="0" t="0"/>
          <a:stretch/>
        </p:blipFill>
        <p:spPr>
          <a:xfrm>
            <a:off x="10970758" y="233685"/>
            <a:ext cx="203059" cy="184344"/>
          </a:xfrm>
          <a:prstGeom prst="rect">
            <a:avLst/>
          </a:prstGeom>
          <a:noFill/>
          <a:ln>
            <a:noFill/>
          </a:ln>
        </p:spPr>
      </p:pic>
      <p:pic>
        <p:nvPicPr>
          <p:cNvPr descr="A dark room&#10;&#10;Description automatically generated" id="809" name="Google Shape;809;p18">
            <a:hlinkClick r:id="rId7"/>
          </p:cNvPr>
          <p:cNvPicPr preferRelativeResize="0"/>
          <p:nvPr/>
        </p:nvPicPr>
        <p:blipFill rotWithShape="1">
          <a:blip r:embed="rId8">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810" name="Google Shape;810;p18">
            <a:hlinkClick r:id="rId9"/>
          </p:cNvPr>
          <p:cNvPicPr preferRelativeResize="0"/>
          <p:nvPr/>
        </p:nvPicPr>
        <p:blipFill rotWithShape="1">
          <a:blip r:embed="rId10">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811" name="Google Shape;811;p18">
            <a:hlinkClick r:id="rId11"/>
          </p:cNvPr>
          <p:cNvPicPr preferRelativeResize="0"/>
          <p:nvPr/>
        </p:nvPicPr>
        <p:blipFill rotWithShape="1">
          <a:blip r:embed="rId12">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pic>
        <p:nvPicPr>
          <p:cNvPr id="816" name="Google Shape;816;p31"/>
          <p:cNvPicPr preferRelativeResize="0"/>
          <p:nvPr/>
        </p:nvPicPr>
        <p:blipFill rotWithShape="1">
          <a:blip r:embed="rId3">
            <a:alphaModFix/>
          </a:blip>
          <a:srcRect b="0" l="0" r="0" t="0"/>
          <a:stretch/>
        </p:blipFill>
        <p:spPr>
          <a:xfrm>
            <a:off x="1" y="4185060"/>
            <a:ext cx="12192000" cy="2672851"/>
          </a:xfrm>
          <a:prstGeom prst="rect">
            <a:avLst/>
          </a:prstGeom>
          <a:noFill/>
          <a:ln>
            <a:noFill/>
          </a:ln>
        </p:spPr>
      </p:pic>
      <p:sp>
        <p:nvSpPr>
          <p:cNvPr id="817" name="Google Shape;817;p31">
            <a:hlinkClick r:id="rId4"/>
          </p:cNvPr>
          <p:cNvSpPr/>
          <p:nvPr/>
        </p:nvSpPr>
        <p:spPr>
          <a:xfrm>
            <a:off x="497703" y="5451931"/>
            <a:ext cx="3170554" cy="331802"/>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18" name="Google Shape;818;p31">
            <a:hlinkClick r:id="rId5"/>
          </p:cNvPr>
          <p:cNvSpPr/>
          <p:nvPr/>
        </p:nvSpPr>
        <p:spPr>
          <a:xfrm>
            <a:off x="4313429" y="5451931"/>
            <a:ext cx="3557655" cy="331802"/>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19" name="Google Shape;819;p31">
            <a:hlinkClick r:id="rId6"/>
          </p:cNvPr>
          <p:cNvSpPr/>
          <p:nvPr/>
        </p:nvSpPr>
        <p:spPr>
          <a:xfrm>
            <a:off x="1400943" y="3544068"/>
            <a:ext cx="1161307" cy="1244258"/>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20" name="Google Shape;820;p31">
            <a:hlinkClick r:id="rId7"/>
          </p:cNvPr>
          <p:cNvSpPr/>
          <p:nvPr/>
        </p:nvSpPr>
        <p:spPr>
          <a:xfrm>
            <a:off x="5640636" y="3716955"/>
            <a:ext cx="995407" cy="660798"/>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821" name="Google Shape;821;p31"/>
          <p:cNvSpPr/>
          <p:nvPr/>
        </p:nvSpPr>
        <p:spPr>
          <a:xfrm>
            <a:off x="-1" y="91"/>
            <a:ext cx="12192001" cy="4184969"/>
          </a:xfrm>
          <a:prstGeom prst="rect">
            <a:avLst/>
          </a:prstGeom>
          <a:solidFill>
            <a:srgbClr val="F2F2F2"/>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822" name="Google Shape;822;p31"/>
          <p:cNvPicPr preferRelativeResize="0"/>
          <p:nvPr/>
        </p:nvPicPr>
        <p:blipFill rotWithShape="1">
          <a:blip r:embed="rId8">
            <a:alphaModFix/>
          </a:blip>
          <a:srcRect b="0" l="0" r="0" t="0"/>
          <a:stretch/>
        </p:blipFill>
        <p:spPr>
          <a:xfrm>
            <a:off x="4574764" y="1316333"/>
            <a:ext cx="3127150" cy="1552486"/>
          </a:xfrm>
          <a:prstGeom prst="rect">
            <a:avLst/>
          </a:prstGeom>
          <a:noFill/>
          <a:ln>
            <a:noFill/>
          </a:ln>
        </p:spPr>
      </p:pic>
      <p:sp>
        <p:nvSpPr>
          <p:cNvPr id="823" name="Google Shape;823;p31"/>
          <p:cNvSpPr txBox="1"/>
          <p:nvPr/>
        </p:nvSpPr>
        <p:spPr>
          <a:xfrm>
            <a:off x="151013" y="3221624"/>
            <a:ext cx="11856754" cy="474636"/>
          </a:xfrm>
          <a:prstGeom prst="rect">
            <a:avLst/>
          </a:prstGeom>
          <a:noFill/>
          <a:ln>
            <a:noFill/>
          </a:ln>
        </p:spPr>
        <p:txBody>
          <a:bodyPr anchorCtr="0" anchor="t" bIns="41475" lIns="82950" spcFirstLastPara="1" rIns="82950" wrap="square" tIns="41475">
            <a:spAutoFit/>
          </a:bodyPr>
          <a:lstStyle/>
          <a:p>
            <a:pPr indent="0" lvl="0" marL="0" marR="0" rtl="0" algn="ctr">
              <a:lnSpc>
                <a:spcPct val="100000"/>
              </a:lnSpc>
              <a:spcBef>
                <a:spcPts val="0"/>
              </a:spcBef>
              <a:spcAft>
                <a:spcPts val="0"/>
              </a:spcAft>
              <a:buClr>
                <a:srgbClr val="000000"/>
              </a:buClr>
              <a:buSzPts val="1270"/>
              <a:buFont typeface="Arial"/>
              <a:buNone/>
            </a:pPr>
            <a:r>
              <a:rPr b="0" i="0" lang="en-GB" sz="1270" u="none" cap="none" strike="noStrike">
                <a:solidFill>
                  <a:srgbClr val="525252"/>
                </a:solidFill>
                <a:latin typeface="Helvetica Neue"/>
                <a:ea typeface="Helvetica Neue"/>
                <a:cs typeface="Helvetica Neue"/>
                <a:sym typeface="Helvetica Neue"/>
              </a:rPr>
              <a:t>RR Compliance Associates are a trading style of R&amp;R Compliance Consultants Ltd, a limited company registered in England and Wales (company number 12070286). Our registered office is Level 30, The Leadenhall Building, 122 Leadenhall Street, London, England, EC3V 4AB. VAT number 326 1938 96.​</a:t>
            </a:r>
            <a:endParaRPr b="0" i="0" sz="127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52" name="Shape 152"/>
        <p:cNvGrpSpPr/>
        <p:nvPr/>
      </p:nvGrpSpPr>
      <p:grpSpPr>
        <a:xfrm>
          <a:off x="0" y="0"/>
          <a:ext cx="0" cy="0"/>
          <a:chOff x="0" y="0"/>
          <a:chExt cx="0" cy="0"/>
        </a:xfrm>
      </p:grpSpPr>
      <p:graphicFrame>
        <p:nvGraphicFramePr>
          <p:cNvPr id="153" name="Google Shape;153;g2ed91ac505c_0_17"/>
          <p:cNvGraphicFramePr/>
          <p:nvPr/>
        </p:nvGraphicFramePr>
        <p:xfrm>
          <a:off x="0" y="651694"/>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3961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3038375">
                <a:tc>
                  <a:txBody>
                    <a:bodyPr/>
                    <a:lstStyle/>
                    <a:p>
                      <a:pPr indent="0" lvl="0" marL="0" rtl="0" algn="l">
                        <a:lnSpc>
                          <a:spcPct val="110000"/>
                        </a:lnSpc>
                        <a:spcBef>
                          <a:spcPts val="0"/>
                        </a:spcBef>
                        <a:spcAft>
                          <a:spcPts val="0"/>
                        </a:spcAft>
                        <a:buClr>
                          <a:schemeClr val="dk1"/>
                        </a:buClr>
                        <a:buSzPts val="1100"/>
                        <a:buFont typeface="Arial"/>
                        <a:buNone/>
                      </a:pPr>
                      <a:r>
                        <a:rPr lang="en-GB" sz="1200">
                          <a:solidFill>
                            <a:srgbClr val="373739"/>
                          </a:solidFill>
                          <a:latin typeface="Arial"/>
                          <a:ea typeface="Arial"/>
                          <a:cs typeface="Arial"/>
                          <a:sym typeface="Arial"/>
                        </a:rPr>
                        <a:t>The King’s Speech - AI &amp; Cyber Security - What Next for Insurers?</a:t>
                      </a:r>
                      <a:endParaRPr b="1" sz="2700">
                        <a:solidFill>
                          <a:srgbClr val="373739"/>
                        </a:solidFill>
                        <a:highlight>
                          <a:srgbClr val="FFFFFF"/>
                        </a:highlight>
                        <a:latin typeface="Arial"/>
                        <a:ea typeface="Arial"/>
                        <a:cs typeface="Arial"/>
                        <a:sym typeface="Arial"/>
                      </a:endParaRPr>
                    </a:p>
                    <a:p>
                      <a:pPr indent="0" lvl="0" marL="0" marR="0" rtl="0" algn="l">
                        <a:lnSpc>
                          <a:spcPct val="130000"/>
                        </a:lnSpc>
                        <a:spcBef>
                          <a:spcPts val="3000"/>
                        </a:spcBef>
                        <a:spcAft>
                          <a:spcPts val="0"/>
                        </a:spcAft>
                        <a:buClr>
                          <a:schemeClr val="dk1"/>
                        </a:buClr>
                        <a:buSzPts val="1100"/>
                        <a:buFont typeface="Arial"/>
                        <a:buNone/>
                      </a:pPr>
                      <a:r>
                        <a:t/>
                      </a:r>
                      <a:endParaRPr sz="1200">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a:t>
                      </a:r>
                      <a:r>
                        <a:rPr lang="en-GB" sz="1000">
                          <a:latin typeface="Helvetica Neue"/>
                          <a:ea typeface="Helvetica Neue"/>
                          <a:cs typeface="Helvetica Neue"/>
                          <a:sym typeface="Helvetica Neue"/>
                        </a:rPr>
                        <a:t>17 July</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200"/>
                        <a:buFont typeface="Arial"/>
                        <a:buNone/>
                      </a:pPr>
                      <a:r>
                        <a:rPr lang="en-GB" sz="1200">
                          <a:latin typeface="Arial"/>
                          <a:ea typeface="Arial"/>
                          <a:cs typeface="Arial"/>
                          <a:sym typeface="Arial"/>
                        </a:rPr>
                        <a:t>The King's Speech earlier this week included several elements that could impact compliance regulation and compliance consultants in the UK:</a:t>
                      </a:r>
                      <a:endParaRPr sz="1200">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a:latin typeface="Arial"/>
                          <a:ea typeface="Arial"/>
                          <a:cs typeface="Arial"/>
                          <a:sym typeface="Arial"/>
                        </a:rPr>
                        <a:t>Draft Audit Reform and Corporate Governance Bill</a:t>
                      </a:r>
                      <a:endParaRPr sz="1200">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a:latin typeface="Arial"/>
                          <a:ea typeface="Arial"/>
                          <a:cs typeface="Arial"/>
                          <a:sym typeface="Arial"/>
                        </a:rPr>
                        <a:t>Digital Information and Smart Data Bill</a:t>
                      </a:r>
                      <a:endParaRPr sz="1200">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a:latin typeface="Arial"/>
                          <a:ea typeface="Arial"/>
                          <a:cs typeface="Arial"/>
                          <a:sym typeface="Arial"/>
                        </a:rPr>
                        <a:t>Terrorism (Protection of Premises) Bill</a:t>
                      </a:r>
                      <a:endParaRPr sz="1200">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a:latin typeface="Arial"/>
                          <a:ea typeface="Arial"/>
                          <a:cs typeface="Arial"/>
                          <a:sym typeface="Arial"/>
                        </a:rPr>
                        <a:t>Cyber Security and Resilience Bill: </a:t>
                      </a:r>
                      <a:endParaRPr sz="1200">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marR="0" rtl="0" algn="l">
                        <a:lnSpc>
                          <a:spcPct val="130000"/>
                        </a:lnSpc>
                        <a:spcBef>
                          <a:spcPts val="0"/>
                        </a:spcBef>
                        <a:spcAft>
                          <a:spcPts val="0"/>
                        </a:spcAft>
                        <a:buClr>
                          <a:schemeClr val="dk1"/>
                        </a:buClr>
                        <a:buSzPts val="1200"/>
                        <a:buFont typeface="Arial"/>
                        <a:buNone/>
                      </a:pPr>
                      <a:r>
                        <a:rPr lang="en-GB" sz="1200">
                          <a:latin typeface="Arial"/>
                          <a:ea typeface="Arial"/>
                          <a:cs typeface="Arial"/>
                          <a:sym typeface="Arial"/>
                        </a:rPr>
                        <a:t>Overall, the King's Speech suggests a significant focus on regulatory changes across various sectors.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a:latin typeface="Arial"/>
                          <a:ea typeface="Arial"/>
                          <a:cs typeface="Arial"/>
                          <a:sym typeface="Arial"/>
                        </a:rPr>
                        <a:t>The full speech and list of Bills </a:t>
                      </a:r>
                      <a:r>
                        <a:rPr lang="en-GB" sz="1200" u="sng">
                          <a:solidFill>
                            <a:schemeClr val="hlink"/>
                          </a:solidFill>
                          <a:latin typeface="Arial"/>
                          <a:ea typeface="Arial"/>
                          <a:cs typeface="Arial"/>
                          <a:sym typeface="Arial"/>
                          <a:hlinkClick r:id="rId3"/>
                        </a:rPr>
                        <a:t>here</a:t>
                      </a:r>
                      <a:endParaRPr sz="1200">
                        <a:latin typeface="Arial"/>
                        <a:ea typeface="Arial"/>
                        <a:cs typeface="Arial"/>
                        <a:sym typeface="Arial"/>
                      </a:endParaRPr>
                    </a:p>
                    <a:p>
                      <a:pPr indent="0" lvl="0" marL="0" rtl="0" algn="l">
                        <a:lnSpc>
                          <a:spcPct val="13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lnSpc>
                          <a:spcPct val="130000"/>
                        </a:lnSpc>
                        <a:spcBef>
                          <a:spcPts val="0"/>
                        </a:spcBef>
                        <a:spcAft>
                          <a:spcPts val="0"/>
                        </a:spcAft>
                        <a:buClr>
                          <a:schemeClr val="dk1"/>
                        </a:buClr>
                        <a:buSzPts val="1200"/>
                        <a:buFont typeface="Arial"/>
                        <a:buNone/>
                      </a:pPr>
                      <a:r>
                        <a:rPr lang="en-GB" sz="1200">
                          <a:latin typeface="Arial"/>
                          <a:ea typeface="Arial"/>
                          <a:cs typeface="Arial"/>
                          <a:sym typeface="Arial"/>
                        </a:rPr>
                        <a:t>We will share updates so you can stay abreast of these changes as the new regulatory landscape emerges. </a:t>
                      </a:r>
                      <a:endParaRPr sz="1200">
                        <a:latin typeface="Arial"/>
                        <a:ea typeface="Arial"/>
                        <a:cs typeface="Arial"/>
                        <a:sym typeface="Arial"/>
                      </a:endParaRPr>
                    </a:p>
                    <a:p>
                      <a:pPr indent="0" lvl="0" marL="0" rtl="0" algn="l">
                        <a:lnSpc>
                          <a:spcPct val="130000"/>
                        </a:lnSpc>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lnSpc>
                          <a:spcPct val="130000"/>
                        </a:lnSpc>
                        <a:spcBef>
                          <a:spcPts val="0"/>
                        </a:spcBef>
                        <a:spcAft>
                          <a:spcPts val="0"/>
                        </a:spcAft>
                        <a:buClr>
                          <a:schemeClr val="dk1"/>
                        </a:buClr>
                        <a:buSzPts val="1200"/>
                        <a:buFont typeface="Arial"/>
                        <a:buNone/>
                      </a:pPr>
                      <a:r>
                        <a:rPr lang="en-GB" sz="1200">
                          <a:latin typeface="Arial"/>
                          <a:ea typeface="Arial"/>
                          <a:cs typeface="Arial"/>
                          <a:sym typeface="Arial"/>
                        </a:rPr>
                        <a:t>The emphasis on transparency, accountability, and fairness in various sectors may lead to more stringent compliance requirements, creating both challenges and opportunities for businesses.</a:t>
                      </a:r>
                      <a:endParaRPr sz="1200">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724125">
                <a:tc>
                  <a:txBody>
                    <a:bodyPr/>
                    <a:lstStyle/>
                    <a:p>
                      <a:pPr indent="0" lvl="0" marL="0" rtl="0" algn="l">
                        <a:lnSpc>
                          <a:spcPct val="110000"/>
                        </a:lnSpc>
                        <a:spcBef>
                          <a:spcPts val="0"/>
                        </a:spcBef>
                        <a:spcAft>
                          <a:spcPts val="0"/>
                        </a:spcAft>
                        <a:buClr>
                          <a:schemeClr val="dk1"/>
                        </a:buClr>
                        <a:buSzPts val="1100"/>
                        <a:buFont typeface="Arial"/>
                        <a:buNone/>
                      </a:pPr>
                      <a:r>
                        <a:rPr lang="en-GB" sz="1200" u="sng">
                          <a:solidFill>
                            <a:schemeClr val="hlink"/>
                          </a:solidFill>
                          <a:latin typeface="Arial"/>
                          <a:ea typeface="Arial"/>
                          <a:cs typeface="Arial"/>
                          <a:sym typeface="Arial"/>
                          <a:hlinkClick r:id="rId4"/>
                        </a:rPr>
                        <a:t>Prudential Regulation Authority (PRA) statement on the design of the dynamic general insurance stress test (DyGIST) 202</a:t>
                      </a:r>
                      <a:r>
                        <a:rPr lang="en-GB" sz="1200">
                          <a:latin typeface="Arial"/>
                          <a:ea typeface="Arial"/>
                          <a:cs typeface="Arial"/>
                          <a:sym typeface="Arial"/>
                        </a:rPr>
                        <a:t>5</a:t>
                      </a:r>
                      <a:endParaRPr sz="1200">
                        <a:latin typeface="Helvetica Neue"/>
                        <a:ea typeface="Helvetica Neue"/>
                        <a:cs typeface="Helvetica Neue"/>
                        <a:sym typeface="Helvetica Neue"/>
                      </a:endParaRPr>
                    </a:p>
                    <a:p>
                      <a:pPr indent="0" lvl="0" marL="0" rtl="0" algn="l">
                        <a:spcBef>
                          <a:spcPts val="3000"/>
                        </a:spcBef>
                        <a:spcAft>
                          <a:spcPts val="0"/>
                        </a:spcAft>
                        <a:buClr>
                          <a:schemeClr val="dk1"/>
                        </a:buClr>
                        <a:buSzPts val="1000"/>
                        <a:buFont typeface="Arial"/>
                        <a:buNone/>
                      </a:pPr>
                      <a:r>
                        <a:t/>
                      </a:r>
                      <a:endParaRPr sz="1200">
                        <a:latin typeface="Helvetica Neue"/>
                        <a:ea typeface="Helvetica Neue"/>
                        <a:cs typeface="Helvetica Neue"/>
                        <a:sym typeface="Helvetica Neue"/>
                      </a:endParaRPr>
                    </a:p>
                    <a:p>
                      <a:pPr indent="0" lvl="0" marL="0" rtl="0" algn="l">
                        <a:spcBef>
                          <a:spcPts val="0"/>
                        </a:spcBef>
                        <a:spcAft>
                          <a:spcPts val="0"/>
                        </a:spcAft>
                        <a:buClr>
                          <a:schemeClr val="dk1"/>
                        </a:buClr>
                        <a:buSzPts val="1000"/>
                        <a:buFont typeface="Arial"/>
                        <a:buNone/>
                      </a:pPr>
                      <a:r>
                        <a:rPr lang="en-GB" sz="1000">
                          <a:latin typeface="Helvetica Neue"/>
                          <a:ea typeface="Helvetica Neue"/>
                          <a:cs typeface="Helvetica Neue"/>
                          <a:sym typeface="Helvetica Neue"/>
                        </a:rPr>
                        <a:t>Date published:  15 July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rtl="0" algn="l">
                        <a:lnSpc>
                          <a:spcPct val="130000"/>
                        </a:lnSpc>
                        <a:spcBef>
                          <a:spcPts val="0"/>
                        </a:spcBef>
                        <a:spcAft>
                          <a:spcPts val="0"/>
                        </a:spcAft>
                        <a:buClr>
                          <a:schemeClr val="dk1"/>
                        </a:buClr>
                        <a:buSzPts val="1200"/>
                        <a:buFont typeface="Arial"/>
                        <a:buNone/>
                      </a:pPr>
                      <a:r>
                        <a:rPr lang="en-GB" sz="1200">
                          <a:latin typeface="Arial"/>
                          <a:ea typeface="Arial"/>
                          <a:cs typeface="Arial"/>
                          <a:sym typeface="Arial"/>
                        </a:rPr>
                        <a:t>This statement provides further information on the dynamic general insurance stress test that the PRA intends to run in 2025.</a:t>
                      </a:r>
                      <a:endParaRPr b="1" sz="1200">
                        <a:latin typeface="Helvetica Neue"/>
                        <a:ea typeface="Helvetica Neue"/>
                        <a:cs typeface="Helvetica Neue"/>
                        <a:sym typeface="Helvetica Neue"/>
                      </a:endParaRPr>
                    </a:p>
                    <a:p>
                      <a:pPr indent="0" lvl="0" marL="0" marR="0" rtl="0" algn="l">
                        <a:lnSpc>
                          <a:spcPct val="130000"/>
                        </a:lnSpc>
                        <a:spcBef>
                          <a:spcPts val="1200"/>
                        </a:spcBef>
                        <a:spcAft>
                          <a:spcPts val="0"/>
                        </a:spcAft>
                        <a:buClr>
                          <a:schemeClr val="dk1"/>
                        </a:buClr>
                        <a:buSzPts val="1100"/>
                        <a:buFont typeface="Arial"/>
                        <a:buNone/>
                      </a:pPr>
                      <a:r>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b="1" sz="1200" u="none" cap="none" strike="noStrike">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GB" sz="1200">
                          <a:latin typeface="Arial"/>
                          <a:ea typeface="Arial"/>
                          <a:cs typeface="Arial"/>
                          <a:sym typeface="Arial"/>
                        </a:rPr>
                        <a:t>You can find the details </a:t>
                      </a:r>
                      <a:r>
                        <a:rPr lang="en-GB" sz="1200" u="sng">
                          <a:solidFill>
                            <a:schemeClr val="hlink"/>
                          </a:solidFill>
                          <a:latin typeface="Arial"/>
                          <a:ea typeface="Arial"/>
                          <a:cs typeface="Arial"/>
                          <a:sym typeface="Arial"/>
                          <a:hlinkClick r:id="rId5"/>
                        </a:rPr>
                        <a:t>HERE</a:t>
                      </a:r>
                      <a:endParaRPr sz="1200">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t/>
                      </a:r>
                      <a:endParaRPr sz="1200">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54" name="Google Shape;154;g2ed91ac505c_0_17"/>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55" name="Google Shape;155;g2ed91ac505c_0_17"/>
          <p:cNvSpPr/>
          <p:nvPr/>
        </p:nvSpPr>
        <p:spPr>
          <a:xfrm>
            <a:off x="0" y="698247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156" name="Google Shape;156;g2ed91ac505c_0_17"/>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157" name="Google Shape;157;g2ed91ac505c_0_17"/>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158" name="Google Shape;158;g2ed91ac505c_0_17"/>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59" name="Google Shape;159;g2ed91ac505c_0_17"/>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160" name="Google Shape;160;g2ed91ac505c_0_17">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161" name="Google Shape;161;g2ed91ac505c_0_17">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62" name="Google Shape;162;g2ed91ac505c_0_17">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63" name="Google Shape;163;g2ed91ac505c_0_17">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68" name="Shape 168"/>
        <p:cNvGrpSpPr/>
        <p:nvPr/>
      </p:nvGrpSpPr>
      <p:grpSpPr>
        <a:xfrm>
          <a:off x="0" y="0"/>
          <a:ext cx="0" cy="0"/>
          <a:chOff x="0" y="0"/>
          <a:chExt cx="0" cy="0"/>
        </a:xfrm>
      </p:grpSpPr>
      <p:graphicFrame>
        <p:nvGraphicFramePr>
          <p:cNvPr id="169" name="Google Shape;169;g2ed91ac505c_0_0"/>
          <p:cNvGraphicFramePr/>
          <p:nvPr/>
        </p:nvGraphicFramePr>
        <p:xfrm>
          <a:off x="0" y="651694"/>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Consumer Duty - 1 Year on</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Webinar</a:t>
                      </a:r>
                      <a:endParaRPr sz="1200" u="none" cap="none" strike="noStrike">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30 June </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are live streaming an event on 31 July 2024 to mark these milestones. We will focus on: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The impact the Duty has had in its first year </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Examples of good practice and areas for improvement </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Our priorities for the year ahead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Speakers will include: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Sheldon Mills: Executive Director, Consumers and Competition, FCA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Graeme Reynolds: Director of Competition, FCA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Abby Thomas: Chief Executive and Chief Ombudsman, Financial Ombudsman Service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The Consumer Duty sets a higher standard of consumer protection in financial services. It came into force on 31 July 2023 for new and existing products, and will apply to closed products and services from 31 July 2024. </a:t>
                      </a:r>
                      <a:endParaRPr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Click the Link to register for this event and log your questions.</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Insurance multi-firm review of outcomes monitoring under the Consumer Duty</a:t>
                      </a:r>
                      <a:endParaRPr sz="2300" u="none" cap="none" strike="noStrike">
                        <a:solidFill>
                          <a:srgbClr val="FFFFFF"/>
                        </a:solidFill>
                        <a:highlight>
                          <a:srgbClr val="003C71"/>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26 June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Under the Consumer Duty (the Duty) firms must regularly assess, test, understand and evidence the outcomes their customers are receiving. Without this, it will be impossible for firms to know that they are meeting the requirements set out in the Duty.</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This publication sets out the key findings from our review of larger insurance firms’ approaches to outcomes monitoring under the Duty. The FCA recognise this represents a new expectation of firms and have set out examples of good and poor practice to help all firms raise their standards where necessary.</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Firms that identify gaps in their compliance with our rules should act immediately, putting robust plans in place to address any shortcomings.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b="1"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Firms must regularly monitor the outcomes retail customers receive to identify whether they are meeting their obligations under the Consumer Duty.</a:t>
                      </a:r>
                      <a:r>
                        <a:rPr lang="en-GB" sz="1400" u="none" cap="none" strike="noStrike">
                          <a:highlight>
                            <a:srgbClr val="FFFFFF"/>
                          </a:highlight>
                          <a:latin typeface="Verdana"/>
                          <a:ea typeface="Verdana"/>
                          <a:cs typeface="Verdana"/>
                          <a:sym typeface="Verdana"/>
                        </a:rPr>
                        <a:t>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70" name="Google Shape;170;g2ed91ac505c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71" name="Google Shape;171;g2ed91ac505c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172" name="Google Shape;172;g2ed91ac505c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173" name="Google Shape;173;g2ed91ac505c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174" name="Google Shape;174;g2ed91ac505c_0_0"/>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75" name="Google Shape;175;g2ed91ac505c_0_0"/>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176" name="Google Shape;176;g2ed91ac505c_0_0">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177" name="Google Shape;177;g2ed91ac505c_0_0">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78" name="Google Shape;178;g2ed91ac505c_0_0">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79" name="Google Shape;179;g2ed91ac505c_0_0">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84" name="Shape 184"/>
        <p:cNvGrpSpPr/>
        <p:nvPr/>
      </p:nvGrpSpPr>
      <p:grpSpPr>
        <a:xfrm>
          <a:off x="0" y="0"/>
          <a:ext cx="0" cy="0"/>
          <a:chOff x="0" y="0"/>
          <a:chExt cx="0" cy="0"/>
        </a:xfrm>
      </p:grpSpPr>
      <p:graphicFrame>
        <p:nvGraphicFramePr>
          <p:cNvPr id="185" name="Google Shape;185;g215460a5ad3_0_17"/>
          <p:cNvGraphicFramePr/>
          <p:nvPr/>
        </p:nvGraphicFramePr>
        <p:xfrm>
          <a:off x="0" y="651694"/>
          <a:ext cx="3000000" cy="3000000"/>
        </p:xfrm>
        <a:graphic>
          <a:graphicData uri="http://schemas.openxmlformats.org/drawingml/2006/table">
            <a:tbl>
              <a:tblPr bandRow="1" firstRow="1">
                <a:noFill/>
                <a:tableStyleId>{14B7372B-F8B0-4603-AF2C-55225A4AD637}</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Product Sales Data (PSD)- 2023</a:t>
                      </a:r>
                      <a:endParaRPr sz="1200" u="none" cap="none" strike="noStrike">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27 June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The FCA collect data from the firms they regulate on what products they are selling. Firms operating in the mortgages, retail investments or protection sectors submit product transaction data to the FCA quarterly.</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lang="en-GB" sz="1100" u="none" cap="none" strike="noStrike">
                          <a:latin typeface="Arial"/>
                          <a:ea typeface="Arial"/>
                          <a:cs typeface="Arial"/>
                          <a:sym typeface="Arial"/>
                        </a:rPr>
                        <a:t>Information on interpreting the data and the full data tables can be found here - </a:t>
                      </a:r>
                      <a:r>
                        <a:rPr lang="en-GB" sz="1100" u="sng" cap="none" strike="noStrike">
                          <a:solidFill>
                            <a:schemeClr val="hlink"/>
                          </a:solidFill>
                          <a:latin typeface="Arial"/>
                          <a:ea typeface="Arial"/>
                          <a:cs typeface="Arial"/>
                          <a:sym typeface="Arial"/>
                          <a:hlinkClick r:id="rId4"/>
                        </a:rPr>
                        <a:t>Interpreting the data | FCA</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Overseas appointed representatives</a:t>
                      </a:r>
                      <a:endParaRPr sz="2300" u="none" cap="none" strike="noStrike">
                        <a:highlight>
                          <a:srgbClr val="003C71"/>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27 June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Read more about the challenges and expectations for principal firms with overseas appointed representatives (OARs).</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Feedback to the FCA’s consultation on improving the appointed representatives regime showed that principals may have challenges overseeing and communicating effectively with their OARs due to:</a:t>
                      </a:r>
                      <a:endParaRPr sz="1200" u="none" cap="none" strike="noStrike">
                        <a:latin typeface="Arial"/>
                        <a:ea typeface="Arial"/>
                        <a:cs typeface="Arial"/>
                        <a:sym typeface="Arial"/>
                      </a:endParaRPr>
                    </a:p>
                    <a:p>
                      <a:pPr indent="-304800" lvl="0" marL="457200" marR="0" rtl="0" algn="l">
                        <a:lnSpc>
                          <a:spcPct val="130000"/>
                        </a:lnSpc>
                        <a:spcBef>
                          <a:spcPts val="1200"/>
                        </a:spcBef>
                        <a:spcAft>
                          <a:spcPts val="0"/>
                        </a:spcAft>
                        <a:buClr>
                          <a:srgbClr val="000000"/>
                        </a:buClr>
                        <a:buSzPts val="1200"/>
                        <a:buFont typeface="Arial"/>
                        <a:buChar char="●"/>
                      </a:pPr>
                      <a:r>
                        <a:rPr lang="en-GB" sz="1200" u="none" cap="none" strike="noStrike">
                          <a:latin typeface="Arial"/>
                          <a:ea typeface="Arial"/>
                          <a:cs typeface="Arial"/>
                          <a:sym typeface="Arial"/>
                        </a:rPr>
                        <a:t>differences in legal, accounting and regulatory requirements for each jurisdiction</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geographical distance</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cultural and language differences</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b="1"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Principals must also establish on reasonable grounds, on a continuing basis, that the activities of their OARs do not result in undue risk of harm to consumers or market integrity.</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86" name="Google Shape;186;g215460a5ad3_0_17"/>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87" name="Google Shape;187;g215460a5ad3_0_17"/>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188" name="Google Shape;188;g215460a5ad3_0_17"/>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189" name="Google Shape;189;g215460a5ad3_0_17"/>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190" name="Google Shape;190;g215460a5ad3_0_17"/>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91" name="Google Shape;191;g215460a5ad3_0_17"/>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192" name="Google Shape;192;g215460a5ad3_0_17">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193" name="Google Shape;193;g215460a5ad3_0_17">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94" name="Google Shape;194;g215460a5ad3_0_17">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95" name="Google Shape;195;g215460a5ad3_0_17">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00" name="Shape 200"/>
        <p:cNvGrpSpPr/>
        <p:nvPr/>
      </p:nvGrpSpPr>
      <p:grpSpPr>
        <a:xfrm>
          <a:off x="0" y="0"/>
          <a:ext cx="0" cy="0"/>
          <a:chOff x="0" y="0"/>
          <a:chExt cx="0" cy="0"/>
        </a:xfrm>
      </p:grpSpPr>
      <p:graphicFrame>
        <p:nvGraphicFramePr>
          <p:cNvPr id="201" name="Google Shape;201;g2e23fe5c7b3_0_38"/>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6468800"/>
                <a:gridCol w="335040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Update on the FCA’s review of treatment of Politically Exposed Persons</a:t>
                      </a:r>
                      <a:endParaRPr sz="1200" u="none" cap="none" strike="noStrike">
                        <a:latin typeface="Arial"/>
                        <a:ea typeface="Arial"/>
                        <a:cs typeface="Arial"/>
                        <a:sym typeface="Arial"/>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Helvetica Neue"/>
                        <a:buNone/>
                      </a:pPr>
                      <a:r>
                        <a:rPr lang="en-GB" sz="1200" u="none" cap="none" strike="noStrike">
                          <a:latin typeface="Arial"/>
                          <a:ea typeface="Arial"/>
                          <a:cs typeface="Arial"/>
                          <a:sym typeface="Arial"/>
                        </a:rPr>
                        <a:t>Date published: 19 June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Last year,the FCA launched a review of the treatment of domestic Politically Exposed Persons (PEPs) by financial services firms.</a:t>
                      </a:r>
                      <a:endParaRPr sz="1200" u="none" cap="none" strike="noStrike">
                        <a:latin typeface="Arial"/>
                        <a:ea typeface="Arial"/>
                        <a:cs typeface="Arial"/>
                        <a:sym typeface="Arial"/>
                      </a:endParaRPr>
                    </a:p>
                    <a:p>
                      <a:pPr indent="0" lvl="0" marL="0" marR="0" rtl="0" algn="l">
                        <a:lnSpc>
                          <a:spcPct val="115000"/>
                        </a:lnSpc>
                        <a:spcBef>
                          <a:spcPts val="1500"/>
                        </a:spcBef>
                        <a:spcAft>
                          <a:spcPts val="0"/>
                        </a:spcAft>
                        <a:buClr>
                          <a:srgbClr val="000000"/>
                        </a:buClr>
                        <a:buSzPts val="1200"/>
                        <a:buFont typeface="Arial"/>
                        <a:buNone/>
                      </a:pPr>
                      <a:r>
                        <a:rPr lang="en-GB" sz="1200" u="none" cap="none" strike="noStrike">
                          <a:latin typeface="Arial"/>
                          <a:ea typeface="Arial"/>
                          <a:cs typeface="Arial"/>
                          <a:sym typeface="Arial"/>
                        </a:rPr>
                        <a:t>They had been on track to publish the findings from this review in line with the end of June deadline set in the Financial Services and Markets Act 2023.</a:t>
                      </a:r>
                      <a:endParaRPr sz="1200" u="none" cap="none" strike="noStrike">
                        <a:latin typeface="Arial"/>
                        <a:ea typeface="Arial"/>
                        <a:cs typeface="Arial"/>
                        <a:sym typeface="Arial"/>
                      </a:endParaRPr>
                    </a:p>
                    <a:p>
                      <a:pPr indent="0" lvl="0" marL="0" marR="0" rtl="0" algn="l">
                        <a:lnSpc>
                          <a:spcPct val="115000"/>
                        </a:lnSpc>
                        <a:spcBef>
                          <a:spcPts val="1500"/>
                        </a:spcBef>
                        <a:spcAft>
                          <a:spcPts val="0"/>
                        </a:spcAft>
                        <a:buClr>
                          <a:srgbClr val="000000"/>
                        </a:buClr>
                        <a:buSzPts val="1200"/>
                        <a:buFont typeface="Arial"/>
                        <a:buNone/>
                      </a:pPr>
                      <a:r>
                        <a:rPr lang="en-GB" sz="1200" u="none" cap="none" strike="noStrike">
                          <a:latin typeface="Arial"/>
                          <a:ea typeface="Arial"/>
                          <a:cs typeface="Arial"/>
                          <a:sym typeface="Arial"/>
                        </a:rPr>
                        <a:t>However, the FCA do not think it is appropriate to publish the review during the pre-election period. The FCA will now publish it in July once Parliament has returned.</a:t>
                      </a:r>
                      <a:endParaRPr sz="1150" u="none" cap="none" strike="noStrike">
                        <a:highlight>
                          <a:srgbClr val="FFFFFF"/>
                        </a:highlight>
                        <a:latin typeface="Verdana"/>
                        <a:ea typeface="Verdana"/>
                        <a:cs typeface="Verdana"/>
                        <a:sym typeface="Verdana"/>
                      </a:endParaRPr>
                    </a:p>
                    <a:p>
                      <a:pPr indent="0" lvl="0" marL="457200" marR="0" rtl="0" algn="l">
                        <a:lnSpc>
                          <a:spcPct val="130000"/>
                        </a:lnSpc>
                        <a:spcBef>
                          <a:spcPts val="150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02" name="Google Shape;202;g2e23fe5c7b3_0_3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03" name="Google Shape;203;g2e23fe5c7b3_0_3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204" name="Google Shape;204;g2e23fe5c7b3_0_38"/>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05" name="Google Shape;205;g2e23fe5c7b3_0_38"/>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206" name="Google Shape;206;g2e23fe5c7b3_0_38">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207" name="Google Shape;207;g2e23fe5c7b3_0_38">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08" name="Google Shape;208;g2e23fe5c7b3_0_38">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09" name="Google Shape;209;g2e23fe5c7b3_0_38">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210" name="Google Shape;210;g2e23fe5c7b3_0_38"/>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15" name="Shape 215"/>
        <p:cNvGrpSpPr/>
        <p:nvPr/>
      </p:nvGrpSpPr>
      <p:grpSpPr>
        <a:xfrm>
          <a:off x="0" y="0"/>
          <a:ext cx="0" cy="0"/>
          <a:chOff x="0" y="0"/>
          <a:chExt cx="0" cy="0"/>
        </a:xfrm>
      </p:grpSpPr>
      <p:graphicFrame>
        <p:nvGraphicFramePr>
          <p:cNvPr id="216" name="Google Shape;216;g2e7cf3e3d04_0_45"/>
          <p:cNvGraphicFramePr/>
          <p:nvPr/>
        </p:nvGraphicFramePr>
        <p:xfrm>
          <a:off x="0" y="668169"/>
          <a:ext cx="3000000" cy="3000000"/>
        </p:xfrm>
        <a:graphic>
          <a:graphicData uri="http://schemas.openxmlformats.org/drawingml/2006/table">
            <a:tbl>
              <a:tblPr bandRow="1" firstRow="1">
                <a:noFill/>
                <a:tableStyleId>{14B7372B-F8B0-4603-AF2C-55225A4AD637}</a:tableStyleId>
              </a:tblPr>
              <a:tblGrid>
                <a:gridCol w="2372800"/>
                <a:gridCol w="6468800"/>
                <a:gridCol w="335040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Wider Implications Framework Annual Report 2023-2024</a:t>
                      </a:r>
                      <a:endParaRPr sz="1200" u="none" cap="none" strike="noStrike">
                        <a:latin typeface="Arial"/>
                        <a:ea typeface="Arial"/>
                        <a:cs typeface="Arial"/>
                        <a:sym typeface="Arial"/>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Helvetica Neue"/>
                        <a:buNone/>
                      </a:pPr>
                      <a:r>
                        <a:rPr lang="en-GB" sz="1200" u="none" cap="none" strike="noStrike">
                          <a:latin typeface="Arial"/>
                          <a:ea typeface="Arial"/>
                          <a:cs typeface="Arial"/>
                          <a:sym typeface="Arial"/>
                        </a:rPr>
                        <a:t>Date published: 19 June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rgbClr val="000000"/>
                        </a:buClr>
                        <a:buSzPts val="1100"/>
                        <a:buFont typeface="Arial"/>
                        <a:buNone/>
                      </a:pPr>
                      <a:r>
                        <a:rPr lang="en-GB" sz="1100" u="none" cap="none" strike="noStrike">
                          <a:latin typeface="Arial"/>
                          <a:ea typeface="Arial"/>
                          <a:cs typeface="Arial"/>
                          <a:sym typeface="Arial"/>
                        </a:rPr>
                        <a:t>The Financial Conduct Authority (FCA) has released its Wider Implications Framework Annual Report for 2023-2024, outlining key focus areas and regulatory updates aimed at enhancing the resilience and integrity of the UK's financial markets and consumer protection mechanisms. </a:t>
                      </a:r>
                      <a:endParaRPr sz="11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100"/>
                        <a:buFont typeface="Arial"/>
                        <a:buNone/>
                      </a:pPr>
                      <a:r>
                        <a:rPr lang="en-GB" sz="1100" u="none" cap="none" strike="noStrike">
                          <a:latin typeface="Arial"/>
                          <a:ea typeface="Arial"/>
                          <a:cs typeface="Arial"/>
                          <a:sym typeface="Arial"/>
                        </a:rPr>
                        <a:t>Key Focus Areas:</a:t>
                      </a:r>
                      <a:endParaRPr sz="1100" u="none" cap="none" strike="noStrike">
                        <a:latin typeface="Arial"/>
                        <a:ea typeface="Arial"/>
                        <a:cs typeface="Arial"/>
                        <a:sym typeface="Arial"/>
                      </a:endParaRPr>
                    </a:p>
                    <a:p>
                      <a:pPr indent="-317500" lvl="0" marL="457200" marR="0" rtl="0" algn="l">
                        <a:lnSpc>
                          <a:spcPct val="130000"/>
                        </a:lnSpc>
                        <a:spcBef>
                          <a:spcPts val="120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Consumer Duty: </a:t>
                      </a:r>
                      <a:r>
                        <a:rPr lang="en-GB" sz="1100" u="none" cap="none" strike="noStrike">
                          <a:latin typeface="Arial"/>
                          <a:ea typeface="Arial"/>
                          <a:cs typeface="Arial"/>
                          <a:sym typeface="Arial"/>
                        </a:rPr>
                        <a:t>The FCA is dedicating significant resources to supervise and enforce compliance with this duty, ensuring firms support consumers effectively, especially amid rising living costs​(</a:t>
                      </a:r>
                      <a:r>
                        <a:rPr lang="en-GB" sz="1100" u="sng" cap="none" strike="noStrike">
                          <a:solidFill>
                            <a:srgbClr val="1155CC"/>
                          </a:solidFill>
                          <a:latin typeface="Arial"/>
                          <a:ea typeface="Arial"/>
                          <a:cs typeface="Arial"/>
                          <a:sym typeface="Arial"/>
                          <a:hlinkClick r:id="rId4">
                            <a:extLst>
                              <a:ext uri="{A12FA001-AC4F-418D-AE19-62706E023703}">
                                <ahyp:hlinkClr val="tx"/>
                              </a:ext>
                            </a:extLst>
                          </a:hlinkClick>
                        </a:rPr>
                        <a:t>FCA</a:t>
                      </a:r>
                      <a:r>
                        <a:rPr lang="en-GB" sz="1100" u="none" cap="none" strike="noStrike">
                          <a:latin typeface="Arial"/>
                          <a:ea typeface="Arial"/>
                          <a:cs typeface="Arial"/>
                          <a:sym typeface="Arial"/>
                        </a:rPr>
                        <a:t>)​​ (</a:t>
                      </a:r>
                      <a:r>
                        <a:rPr lang="en-GB" sz="1100" u="sng" cap="none" strike="noStrike">
                          <a:solidFill>
                            <a:srgbClr val="1155CC"/>
                          </a:solidFill>
                          <a:latin typeface="Arial"/>
                          <a:ea typeface="Arial"/>
                          <a:cs typeface="Arial"/>
                          <a:sym typeface="Arial"/>
                          <a:hlinkClick r:id="rId5">
                            <a:extLst>
                              <a:ext uri="{A12FA001-AC4F-418D-AE19-62706E023703}">
                                <ahyp:hlinkClr val="tx"/>
                              </a:ext>
                            </a:extLst>
                          </a:hlinkClick>
                        </a:rPr>
                        <a:t>Welcome to WilmerHale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Operational Resilience</a:t>
                      </a:r>
                      <a:r>
                        <a:rPr lang="en-GB" sz="1100" u="none" cap="none" strike="noStrike">
                          <a:latin typeface="Arial"/>
                          <a:ea typeface="Arial"/>
                          <a:cs typeface="Arial"/>
                          <a:sym typeface="Arial"/>
                        </a:rPr>
                        <a:t>: The FCA emphasises the need for firms to bolster their operational resilience against cyber threats, operational risks, and geopolitical uncertainties. Firms must demonstrate their ability to remain within specified operational impact tolerances by 2025​ (</a:t>
                      </a:r>
                      <a:r>
                        <a:rPr lang="en-GB" sz="1100" u="sng" cap="none" strike="noStrike">
                          <a:solidFill>
                            <a:srgbClr val="1155CC"/>
                          </a:solidFill>
                          <a:latin typeface="Arial"/>
                          <a:ea typeface="Arial"/>
                          <a:cs typeface="Arial"/>
                          <a:sym typeface="Arial"/>
                          <a:hlinkClick r:id="rId6">
                            <a:extLst>
                              <a:ext uri="{A12FA001-AC4F-418D-AE19-62706E023703}">
                                <ahyp:hlinkClr val="tx"/>
                              </a:ext>
                            </a:extLst>
                          </a:hlinkClick>
                        </a:rPr>
                        <a:t>Welcome to WilmerHale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Financial Crime Prevention</a:t>
                      </a:r>
                      <a:r>
                        <a:rPr lang="en-GB" sz="1100" u="none" cap="none" strike="noStrike">
                          <a:latin typeface="Arial"/>
                          <a:ea typeface="Arial"/>
                          <a:cs typeface="Arial"/>
                          <a:sym typeface="Arial"/>
                        </a:rPr>
                        <a:t>: Reducing and preventing financial crime remains a priority for the FCA. This includes enhancing authorisation processes, improving firm assessments, and investing in data-driven analytical tools for anti-money laundering (AML) supervision​ (</a:t>
                      </a:r>
                      <a:r>
                        <a:rPr lang="en-GB" sz="1100" u="sng" cap="none" strike="noStrike">
                          <a:solidFill>
                            <a:srgbClr val="1155CC"/>
                          </a:solidFill>
                          <a:latin typeface="Arial"/>
                          <a:ea typeface="Arial"/>
                          <a:cs typeface="Arial"/>
                          <a:sym typeface="Arial"/>
                          <a:hlinkClick r:id="rId7">
                            <a:extLst>
                              <a:ext uri="{A12FA001-AC4F-418D-AE19-62706E023703}">
                                <ahyp:hlinkClr val="tx"/>
                              </a:ext>
                            </a:extLst>
                          </a:hlinkClick>
                        </a:rPr>
                        <a:t>KPMG</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Market Abuse</a:t>
                      </a:r>
                      <a:r>
                        <a:rPr lang="en-GB" sz="1100" u="none" cap="none" strike="noStrike">
                          <a:latin typeface="Arial"/>
                          <a:ea typeface="Arial"/>
                          <a:cs typeface="Arial"/>
                          <a:sym typeface="Arial"/>
                        </a:rPr>
                        <a:t>: The FCA plans to intensify efforts against market abuse by ensuring firms have robust systems and controls in place. It aims to deter wrongdoers through stringent sanctions and increased investigation and prosecution efforts​ (</a:t>
                      </a:r>
                      <a:r>
                        <a:rPr lang="en-GB" sz="1100" u="sng" cap="none" strike="noStrike">
                          <a:solidFill>
                            <a:srgbClr val="1155CC"/>
                          </a:solidFill>
                          <a:latin typeface="Arial"/>
                          <a:ea typeface="Arial"/>
                          <a:cs typeface="Arial"/>
                          <a:sym typeface="Arial"/>
                          <a:hlinkClick r:id="rId8">
                            <a:extLst>
                              <a:ext uri="{A12FA001-AC4F-418D-AE19-62706E023703}">
                                <ahyp:hlinkClr val="tx"/>
                              </a:ext>
                            </a:extLst>
                          </a:hlinkClick>
                        </a:rPr>
                        <a:t>Welcome to WilmerHale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Future Regulatory Framework (FRF) and Edinburgh Reforms</a:t>
                      </a:r>
                      <a:r>
                        <a:rPr lang="en-GB" sz="1100" u="none" cap="none" strike="noStrike">
                          <a:latin typeface="Arial"/>
                          <a:ea typeface="Arial"/>
                          <a:cs typeface="Arial"/>
                          <a:sym typeface="Arial"/>
                        </a:rPr>
                        <a:t>: Over £12 million will be invested to support the FRF and Edinburgh Reforms, which aim to enhance the UK’s economic growth and international competitiveness. This includes integrating retained EU law into the FCA Handbook and establishing a cost-benefit analysis panel to enhance regulatory efficiency​ (</a:t>
                      </a:r>
                      <a:r>
                        <a:rPr lang="en-GB" sz="1100" u="sng" cap="none" strike="noStrike">
                          <a:solidFill>
                            <a:srgbClr val="1155CC"/>
                          </a:solidFill>
                          <a:latin typeface="Arial"/>
                          <a:ea typeface="Arial"/>
                          <a:cs typeface="Arial"/>
                          <a:sym typeface="Arial"/>
                          <a:hlinkClick r:id="rId9">
                            <a:extLst>
                              <a:ext uri="{A12FA001-AC4F-418D-AE19-62706E023703}">
                                <ahyp:hlinkClr val="tx"/>
                              </a:ext>
                            </a:extLst>
                          </a:hlinkClick>
                        </a:rPr>
                        <a:t>KPMG</a:t>
                      </a:r>
                      <a:r>
                        <a:rPr lang="en-GB" sz="1100" u="none" cap="none" strike="noStrike">
                          <a:latin typeface="Arial"/>
                          <a:ea typeface="Arial"/>
                          <a:cs typeface="Arial"/>
                          <a:sym typeface="Arial"/>
                        </a:rPr>
                        <a:t>)​.</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45720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Action for Firms</a:t>
                      </a:r>
                      <a:endParaRPr b="1" sz="1100" u="none" cap="none" strike="noStrike">
                        <a:latin typeface="Arial"/>
                        <a:ea typeface="Arial"/>
                        <a:cs typeface="Arial"/>
                        <a:sym typeface="Arial"/>
                      </a:endParaRPr>
                    </a:p>
                    <a:p>
                      <a:pPr indent="-317500" lvl="0" marL="457200" marR="0" rtl="0" algn="l">
                        <a:lnSpc>
                          <a:spcPct val="130000"/>
                        </a:lnSpc>
                        <a:spcBef>
                          <a:spcPts val="120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Review and Implement Consumer Duty</a:t>
                      </a:r>
                      <a:r>
                        <a:rPr lang="en-GB" sz="2300" u="none" cap="none" strike="noStrike">
                          <a:latin typeface="Arial"/>
                          <a:ea typeface="Arial"/>
                          <a:cs typeface="Arial"/>
                          <a:sym typeface="Arial"/>
                        </a:rPr>
                        <a:t>:</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Strengthen Operational Resilience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Enhance Financial Crime Defences</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Prepare for Regulatory Changes</a:t>
                      </a: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Engage with the FCA</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If you need any assistance understanding or implementing any of the actions please get in touch with us today.</a:t>
                      </a:r>
                      <a:endParaRPr sz="12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17" name="Google Shape;217;g2e7cf3e3d04_0_45"/>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18" name="Google Shape;218;g2e7cf3e3d04_0_45"/>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219" name="Google Shape;219;g2e7cf3e3d04_0_45"/>
          <p:cNvPicPr preferRelativeResize="0"/>
          <p:nvPr/>
        </p:nvPicPr>
        <p:blipFill rotWithShape="1">
          <a:blip r:embed="rId10">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20" name="Google Shape;220;g2e7cf3e3d04_0_45"/>
          <p:cNvPicPr preferRelativeResize="0"/>
          <p:nvPr/>
        </p:nvPicPr>
        <p:blipFill rotWithShape="1">
          <a:blip r:embed="rId11">
            <a:alphaModFix/>
          </a:blip>
          <a:srcRect b="0" l="0" r="0" t="0"/>
          <a:stretch/>
        </p:blipFill>
        <p:spPr>
          <a:xfrm>
            <a:off x="10087785" y="154104"/>
            <a:ext cx="656636" cy="343507"/>
          </a:xfrm>
          <a:prstGeom prst="rect">
            <a:avLst/>
          </a:prstGeom>
          <a:noFill/>
          <a:ln>
            <a:noFill/>
          </a:ln>
        </p:spPr>
      </p:pic>
      <p:pic>
        <p:nvPicPr>
          <p:cNvPr descr="Logo&#10;&#10;Description automatically generated" id="221" name="Google Shape;221;g2e7cf3e3d04_0_45">
            <a:hlinkClick r:id="rId12"/>
          </p:cNvPr>
          <p:cNvPicPr preferRelativeResize="0"/>
          <p:nvPr/>
        </p:nvPicPr>
        <p:blipFill rotWithShape="1">
          <a:blip r:embed="rId13">
            <a:alphaModFix/>
          </a:blip>
          <a:srcRect b="0" l="0" r="0" t="0"/>
          <a:stretch/>
        </p:blipFill>
        <p:spPr>
          <a:xfrm>
            <a:off x="10970758" y="233685"/>
            <a:ext cx="203059" cy="184344"/>
          </a:xfrm>
          <a:prstGeom prst="rect">
            <a:avLst/>
          </a:prstGeom>
          <a:noFill/>
          <a:ln>
            <a:noFill/>
          </a:ln>
        </p:spPr>
      </p:pic>
      <p:pic>
        <p:nvPicPr>
          <p:cNvPr descr="A dark room&#10;&#10;Description automatically generated" id="222" name="Google Shape;222;g2e7cf3e3d04_0_45">
            <a:hlinkClick r:id="rId14"/>
          </p:cNvPr>
          <p:cNvPicPr preferRelativeResize="0"/>
          <p:nvPr/>
        </p:nvPicPr>
        <p:blipFill rotWithShape="1">
          <a:blip r:embed="rId15">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23" name="Google Shape;223;g2e7cf3e3d04_0_45">
            <a:hlinkClick r:id="rId16"/>
          </p:cNvPr>
          <p:cNvPicPr preferRelativeResize="0"/>
          <p:nvPr/>
        </p:nvPicPr>
        <p:blipFill rotWithShape="1">
          <a:blip r:embed="rId17">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24" name="Google Shape;224;g2e7cf3e3d04_0_45">
            <a:hlinkClick r:id="rId18"/>
          </p:cNvPr>
          <p:cNvPicPr preferRelativeResize="0"/>
          <p:nvPr/>
        </p:nvPicPr>
        <p:blipFill rotWithShape="1">
          <a:blip r:embed="rId19">
            <a:alphaModFix/>
          </a:blip>
          <a:srcRect b="0" l="0" r="0" t="0"/>
          <a:stretch/>
        </p:blipFill>
        <p:spPr>
          <a:xfrm>
            <a:off x="9510661" y="135801"/>
            <a:ext cx="347070" cy="449706"/>
          </a:xfrm>
          <a:prstGeom prst="rect">
            <a:avLst/>
          </a:prstGeom>
          <a:noFill/>
          <a:ln>
            <a:noFill/>
          </a:ln>
        </p:spPr>
      </p:pic>
      <p:sp>
        <p:nvSpPr>
          <p:cNvPr id="225" name="Google Shape;225;g2e7cf3e3d04_0_45"/>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2020-12-24T00:05:15Z</dcterms:created>
  <dc:creator>Roland Romata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0x010100181270261363654EA61F7D51B389AFF5</vt:lpwstr>
  </property>
</Properties>
</file>